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8" r:id="rId5"/>
    <p:sldId id="261" r:id="rId6"/>
    <p:sldId id="258" r:id="rId7"/>
    <p:sldId id="266" r:id="rId8"/>
    <p:sldId id="264" r:id="rId9"/>
    <p:sldId id="267" r:id="rId10"/>
    <p:sldId id="257" r:id="rId11"/>
    <p:sldId id="265" r:id="rId12"/>
    <p:sldId id="262" r:id="rId13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63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145E-5FEC-4F46-ABA5-F45791123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80620"/>
            <a:ext cx="8825658" cy="2677648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8FDD0-72FC-4F6A-9DF3-8B1B923866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43E49-BB00-4DC1-85F9-7ED139DF0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11" y="2329069"/>
            <a:ext cx="7403977" cy="21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51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5C1D5-1C18-4972-9A3D-2438BADFD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b="1" dirty="0"/>
              <a:t>Energy Case Studies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CA4B1A-934F-4127-9BFE-39176129E4F2}"/>
              </a:ext>
            </a:extLst>
          </p:cNvPr>
          <p:cNvSpPr/>
          <p:nvPr/>
        </p:nvSpPr>
        <p:spPr>
          <a:xfrm>
            <a:off x="1073217" y="3105835"/>
            <a:ext cx="88937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CA" sz="2800" dirty="0">
                <a:ea typeface="Times New Roman" panose="02020603050405020304" pitchFamily="18" charset="0"/>
              </a:rPr>
              <a:t>Hamlet of </a:t>
            </a:r>
            <a:r>
              <a:rPr lang="en-CA" sz="2800" dirty="0" err="1">
                <a:ea typeface="Times New Roman" panose="02020603050405020304" pitchFamily="18" charset="0"/>
              </a:rPr>
              <a:t>Aklavik</a:t>
            </a:r>
            <a:r>
              <a:rPr lang="en-CA" sz="2800" dirty="0">
                <a:ea typeface="Times New Roman" panose="02020603050405020304" pitchFamily="18" charset="0"/>
              </a:rPr>
              <a:t>: Fred Berens (SAO of </a:t>
            </a:r>
            <a:r>
              <a:rPr lang="en-CA" sz="2800" dirty="0" err="1">
                <a:ea typeface="Times New Roman" panose="02020603050405020304" pitchFamily="18" charset="0"/>
              </a:rPr>
              <a:t>Aklavik</a:t>
            </a:r>
            <a:r>
              <a:rPr lang="en-CA" sz="2800" dirty="0">
                <a:ea typeface="Times New Roman" panose="02020603050405020304" pitchFamily="18" charset="0"/>
              </a:rPr>
              <a:t>)</a:t>
            </a:r>
            <a:endParaRPr lang="en-CA" sz="2800" dirty="0"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CA" sz="2800" dirty="0">
                <a:ea typeface="Times New Roman" panose="02020603050405020304" pitchFamily="18" charset="0"/>
              </a:rPr>
              <a:t>Arctic Energy Alliance: Mark Heyck (ED of AEA)</a:t>
            </a:r>
            <a:endParaRPr lang="en-CA" sz="2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81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E8D7-8B37-4D8E-B1F2-297D94A8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Energy Interactive Issue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842C-D585-4A68-8F2E-DDE6D7529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3" y="2358190"/>
            <a:ext cx="9928537" cy="28442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800" dirty="0"/>
          </a:p>
          <a:p>
            <a:r>
              <a:rPr lang="en-CA" sz="2400" dirty="0"/>
              <a:t>GNWT Funding Programs</a:t>
            </a:r>
          </a:p>
          <a:p>
            <a:r>
              <a:rPr lang="en-CA" sz="2400" dirty="0"/>
              <a:t>Federal Funding Programs</a:t>
            </a:r>
          </a:p>
          <a:p>
            <a:r>
              <a:rPr lang="en-CA" sz="2400" dirty="0"/>
              <a:t>MACA – School of Community Government</a:t>
            </a:r>
          </a:p>
          <a:p>
            <a:r>
              <a:rPr lang="en-CA" sz="2400" dirty="0"/>
              <a:t>Understanding your power bills</a:t>
            </a:r>
          </a:p>
          <a:p>
            <a:r>
              <a:rPr lang="en-CA" sz="2400" dirty="0"/>
              <a:t>Arctic Energy Alliance Programs</a:t>
            </a:r>
          </a:p>
          <a:p>
            <a:endParaRPr lang="en-CA" sz="2400" dirty="0"/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0CF68-A35C-491D-82B5-FF08E0D5B22F}"/>
              </a:ext>
            </a:extLst>
          </p:cNvPr>
          <p:cNvSpPr txBox="1"/>
          <p:nvPr/>
        </p:nvSpPr>
        <p:spPr>
          <a:xfrm>
            <a:off x="1044341" y="5308333"/>
            <a:ext cx="100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Attend 4 of 5 sessions to complete your game card </a:t>
            </a:r>
          </a:p>
          <a:p>
            <a:pPr algn="ctr"/>
            <a:endParaRPr lang="en-CA" sz="800" dirty="0"/>
          </a:p>
          <a:p>
            <a:pPr algn="ctr"/>
            <a:r>
              <a:rPr lang="en-CA" sz="2800" dirty="0"/>
              <a:t>Be entered to win a prize!</a:t>
            </a:r>
          </a:p>
        </p:txBody>
      </p:sp>
    </p:spTree>
    <p:extLst>
      <p:ext uri="{BB962C8B-B14F-4D97-AF65-F5344CB8AC3E}">
        <p14:creationId xmlns:p14="http://schemas.microsoft.com/office/powerpoint/2010/main" val="1512663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00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DCA6A-20AA-47B3-B09C-40D734B9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295399"/>
            <a:ext cx="2793158" cy="2708709"/>
          </a:xfrm>
        </p:spPr>
        <p:txBody>
          <a:bodyPr/>
          <a:lstStyle/>
          <a:p>
            <a:r>
              <a:rPr lang="en-CA" sz="4800" dirty="0"/>
              <a:t>WHO IS PART of the TEAM?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B10F9-08EC-4195-B130-62C40C05E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26" y="1447800"/>
            <a:ext cx="452228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b="1" dirty="0"/>
              <a:t>Community &amp; Aboriginal Government Reps</a:t>
            </a:r>
          </a:p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en-CA" sz="2800" b="1" dirty="0"/>
              <a:t>Funders</a:t>
            </a:r>
          </a:p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en-CA" sz="2800" b="1" dirty="0"/>
              <a:t>Researchers/Universities</a:t>
            </a:r>
          </a:p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en-CA" sz="2800" b="1" dirty="0"/>
              <a:t>Facilitators or Catalysts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436C9-6015-4F4A-A910-21710A6F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4105175"/>
            <a:ext cx="2793158" cy="1919704"/>
          </a:xfrm>
        </p:spPr>
        <p:txBody>
          <a:bodyPr>
            <a:normAutofit/>
          </a:bodyPr>
          <a:lstStyle/>
          <a:p>
            <a:r>
              <a:rPr lang="en-CA" sz="3600" dirty="0"/>
              <a:t>NAME TAG LABELS</a:t>
            </a:r>
          </a:p>
        </p:txBody>
      </p:sp>
      <p:sp>
        <p:nvSpPr>
          <p:cNvPr id="5" name="Teardrop 4">
            <a:extLst>
              <a:ext uri="{FF2B5EF4-FFF2-40B4-BE49-F238E27FC236}">
                <a16:creationId xmlns:a16="http://schemas.microsoft.com/office/drawing/2014/main" id="{42F838B9-1F59-4CBF-8A6F-33A12EED5CF3}"/>
              </a:ext>
            </a:extLst>
          </p:cNvPr>
          <p:cNvSpPr/>
          <p:nvPr/>
        </p:nvSpPr>
        <p:spPr>
          <a:xfrm>
            <a:off x="5323946" y="1665171"/>
            <a:ext cx="914400" cy="914400"/>
          </a:xfrm>
          <a:prstGeom prst="teardrop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1384481E-A24E-44B9-8C01-6317450C5AEF}"/>
              </a:ext>
            </a:extLst>
          </p:cNvPr>
          <p:cNvSpPr/>
          <p:nvPr/>
        </p:nvSpPr>
        <p:spPr>
          <a:xfrm>
            <a:off x="5323946" y="2938112"/>
            <a:ext cx="914400" cy="914400"/>
          </a:xfrm>
          <a:prstGeom prst="teardrop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935D86F6-9520-456D-A458-E5880786A6E7}"/>
              </a:ext>
            </a:extLst>
          </p:cNvPr>
          <p:cNvSpPr/>
          <p:nvPr/>
        </p:nvSpPr>
        <p:spPr>
          <a:xfrm>
            <a:off x="5323946" y="4105175"/>
            <a:ext cx="914400" cy="914400"/>
          </a:xfrm>
          <a:prstGeom prst="teardrop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ardrop 7">
            <a:extLst>
              <a:ext uri="{FF2B5EF4-FFF2-40B4-BE49-F238E27FC236}">
                <a16:creationId xmlns:a16="http://schemas.microsoft.com/office/drawing/2014/main" id="{296BB7A1-49DF-43A2-915A-D578062FBDD9}"/>
              </a:ext>
            </a:extLst>
          </p:cNvPr>
          <p:cNvSpPr/>
          <p:nvPr/>
        </p:nvSpPr>
        <p:spPr>
          <a:xfrm>
            <a:off x="5323946" y="5283067"/>
            <a:ext cx="914400" cy="914400"/>
          </a:xfrm>
          <a:prstGeom prst="teardrop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8291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90F4C-0E93-407C-9FAE-C766EE8A4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b="1" dirty="0"/>
              <a:t>Recording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5454D-AED5-491F-87A1-36EDB17D0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CA" sz="2400" dirty="0"/>
              <a:t>Notes (both recorders and pages to assist you with taking your own notes)</a:t>
            </a:r>
          </a:p>
          <a:p>
            <a:pPr lvl="0"/>
            <a:r>
              <a:rPr lang="en-CA" sz="2400" dirty="0"/>
              <a:t>Observers recording general observations</a:t>
            </a:r>
          </a:p>
          <a:p>
            <a:pPr lvl="0"/>
            <a:r>
              <a:rPr lang="en-CA" sz="2400" dirty="0"/>
              <a:t>Videographer – asking what are you seeing on the ground at home</a:t>
            </a:r>
          </a:p>
          <a:p>
            <a:pPr lvl="0"/>
            <a:r>
              <a:rPr lang="en-CA" sz="2400" dirty="0"/>
              <a:t>Artist Alison </a:t>
            </a:r>
            <a:r>
              <a:rPr lang="en-CA" sz="2400" dirty="0" err="1"/>
              <a:t>McCreesh</a:t>
            </a:r>
            <a:r>
              <a:rPr lang="en-CA" sz="2400" dirty="0"/>
              <a:t> - to create visual representations of what she is hearing</a:t>
            </a:r>
          </a:p>
          <a:p>
            <a:pPr lvl="0"/>
            <a:r>
              <a:rPr lang="en-CA" sz="2400" dirty="0"/>
              <a:t>Map with your notes on what you are seeing</a:t>
            </a:r>
          </a:p>
        </p:txBody>
      </p:sp>
    </p:spTree>
    <p:extLst>
      <p:ext uri="{BB962C8B-B14F-4D97-AF65-F5344CB8AC3E}">
        <p14:creationId xmlns:p14="http://schemas.microsoft.com/office/powerpoint/2010/main" val="228401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30F60-5A0C-46C3-A618-B4001F358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821" y="643466"/>
            <a:ext cx="430364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9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6DB73-E319-4A23-959F-4DD424B27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71" y="-166796"/>
            <a:ext cx="8691541" cy="669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9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67F7-197D-48F6-A752-2679C3512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b="1" dirty="0"/>
              <a:t>Adaptation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1DBED-EB59-488C-B791-769F9A17B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7440"/>
            <a:ext cx="8825659" cy="4081112"/>
          </a:xfrm>
        </p:spPr>
        <p:txBody>
          <a:bodyPr>
            <a:normAutofit/>
          </a:bodyPr>
          <a:lstStyle/>
          <a:p>
            <a:pPr lvl="0"/>
            <a:r>
              <a:rPr lang="en-CA" sz="2000" dirty="0"/>
              <a:t>Jean Marie River: Margaret Ireland (Jean Marie River First Nation)</a:t>
            </a:r>
          </a:p>
          <a:p>
            <a:pPr lvl="0"/>
            <a:r>
              <a:rPr lang="en-CA" sz="2000" dirty="0" err="1"/>
              <a:t>Ulukhaktok</a:t>
            </a:r>
            <a:r>
              <a:rPr lang="en-CA" sz="2000" dirty="0"/>
              <a:t>: Donna </a:t>
            </a:r>
            <a:r>
              <a:rPr lang="en-CA" sz="2000" dirty="0" err="1"/>
              <a:t>Akhiatak</a:t>
            </a:r>
            <a:r>
              <a:rPr lang="en-CA" sz="2000" dirty="0"/>
              <a:t> (</a:t>
            </a:r>
            <a:r>
              <a:rPr lang="en-CA" sz="2000" dirty="0" err="1"/>
              <a:t>Nunamin</a:t>
            </a:r>
            <a:r>
              <a:rPr lang="en-CA" sz="2000" dirty="0"/>
              <a:t> </a:t>
            </a:r>
            <a:r>
              <a:rPr lang="en-CA" sz="2000" dirty="0" err="1"/>
              <a:t>Illihakvia</a:t>
            </a:r>
            <a:r>
              <a:rPr lang="en-CA" sz="2000" dirty="0"/>
              <a:t> project coordinator)</a:t>
            </a:r>
          </a:p>
          <a:p>
            <a:pPr lvl="0"/>
            <a:r>
              <a:rPr lang="en-CA" sz="2000" dirty="0" err="1"/>
              <a:t>SmartIce</a:t>
            </a:r>
            <a:r>
              <a:rPr lang="en-CA" sz="2000" dirty="0"/>
              <a:t>: Andrew </a:t>
            </a:r>
            <a:r>
              <a:rPr lang="en-CA" sz="2000" dirty="0" err="1"/>
              <a:t>Arreak</a:t>
            </a:r>
            <a:r>
              <a:rPr lang="en-CA" sz="2000" dirty="0"/>
              <a:t> (Nunavut Operations Lead for </a:t>
            </a:r>
            <a:r>
              <a:rPr lang="en-CA" sz="2000" dirty="0" err="1"/>
              <a:t>SmartIce</a:t>
            </a:r>
            <a:r>
              <a:rPr lang="en-CA" sz="2000" dirty="0"/>
              <a:t>, based in Pond Inlet) and Trevor Bell (</a:t>
            </a:r>
            <a:r>
              <a:rPr lang="en-CA" sz="2000" dirty="0" err="1"/>
              <a:t>SmartIce</a:t>
            </a:r>
            <a:r>
              <a:rPr lang="en-CA" sz="2000" dirty="0"/>
              <a:t> and Memorial University)</a:t>
            </a:r>
          </a:p>
          <a:p>
            <a:pPr lvl="0"/>
            <a:r>
              <a:rPr lang="en-CA" sz="2000" dirty="0" err="1"/>
              <a:t>Kakisa</a:t>
            </a:r>
            <a:r>
              <a:rPr lang="en-CA" sz="2000" dirty="0"/>
              <a:t>: </a:t>
            </a:r>
            <a:r>
              <a:rPr lang="en-CA" sz="2000" dirty="0" err="1"/>
              <a:t>Melaine</a:t>
            </a:r>
            <a:r>
              <a:rPr lang="en-CA" sz="2000" dirty="0"/>
              <a:t> Simba (</a:t>
            </a:r>
            <a:r>
              <a:rPr lang="en-CA" sz="2000" dirty="0" err="1"/>
              <a:t>Ka’a’gee</a:t>
            </a:r>
            <a:r>
              <a:rPr lang="en-CA" sz="2000" dirty="0"/>
              <a:t> Tu First Nation) and Andrew Spring (Wilfred Laurier University Researcher)</a:t>
            </a:r>
          </a:p>
          <a:p>
            <a:pPr lvl="0"/>
            <a:r>
              <a:rPr lang="en-CA" sz="2000" dirty="0" err="1"/>
              <a:t>Gameti</a:t>
            </a:r>
            <a:r>
              <a:rPr lang="en-CA" sz="2000" dirty="0"/>
              <a:t>: David </a:t>
            </a:r>
            <a:r>
              <a:rPr lang="en-CA" sz="2000" dirty="0" err="1"/>
              <a:t>Wedawin</a:t>
            </a:r>
            <a:r>
              <a:rPr lang="en-CA" sz="2000" dirty="0"/>
              <a:t> (</a:t>
            </a:r>
            <a:r>
              <a:rPr lang="en-CA" sz="2000" dirty="0" err="1"/>
              <a:t>Gameti</a:t>
            </a:r>
            <a:r>
              <a:rPr lang="en-CA" sz="2000" dirty="0"/>
              <a:t> Chief) and </a:t>
            </a:r>
            <a:r>
              <a:rPr lang="en-CA" sz="2000" dirty="0" err="1"/>
              <a:t>Judal</a:t>
            </a:r>
            <a:r>
              <a:rPr lang="en-CA" sz="2000" dirty="0"/>
              <a:t> </a:t>
            </a:r>
            <a:r>
              <a:rPr lang="en-US" sz="2000" dirty="0" err="1"/>
              <a:t>Dominicata</a:t>
            </a:r>
            <a:r>
              <a:rPr lang="en-US" sz="2000" dirty="0"/>
              <a:t> (SAO of </a:t>
            </a:r>
            <a:r>
              <a:rPr lang="en-US" sz="2000" dirty="0" err="1"/>
              <a:t>Gameti</a:t>
            </a:r>
            <a:r>
              <a:rPr lang="en-US" sz="2000" dirty="0"/>
              <a:t>)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334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3272-77FC-46E6-ABFA-331A969D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5400" b="1" dirty="0"/>
              <a:t>Tools in your Toolkit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0240A-8559-437C-AB29-4E96DF4AA1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Guide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E62B2D-8567-4F49-A700-A87295730E7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2378E5-28B8-4CCF-8711-28FCB8C22F6D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023D82-7E3E-4931-9161-E807888A7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Standards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9CB7BA-C90F-412C-9813-9FF594E1397C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DC8F59-5578-49C4-ACBE-E33F50E97CD1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4CAB20-B911-493B-99B5-B4E010323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CA" dirty="0"/>
              <a:t>Videos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DA73A93-4904-4F86-AB25-21BA4C6EDA5A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6863796-2B62-4A66-9F80-1AEB5AFA4C24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61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E8D7-8B37-4D8E-B1F2-297D94A8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Adaptation Interactive Issue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7842C-D585-4A68-8F2E-DDE6D7529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2598955"/>
          </a:xfrm>
        </p:spPr>
        <p:txBody>
          <a:bodyPr/>
          <a:lstStyle/>
          <a:p>
            <a:r>
              <a:rPr lang="en-CA" sz="2400" dirty="0"/>
              <a:t>Permafrost</a:t>
            </a:r>
          </a:p>
          <a:p>
            <a:r>
              <a:rPr lang="en-CA" sz="2400" dirty="0"/>
              <a:t>Coastal/River Erosion</a:t>
            </a:r>
          </a:p>
          <a:p>
            <a:r>
              <a:rPr lang="en-CA" sz="2400" dirty="0"/>
              <a:t>Wildfires</a:t>
            </a:r>
          </a:p>
          <a:p>
            <a:r>
              <a:rPr lang="en-CA" sz="2400" dirty="0"/>
              <a:t>Economic Development</a:t>
            </a:r>
          </a:p>
          <a:p>
            <a:r>
              <a:rPr lang="en-CA" sz="2400" dirty="0"/>
              <a:t>Human Health &amp; Well Being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D7AB4-17B4-4702-A86D-093AE105D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2521953"/>
          </a:xfrm>
        </p:spPr>
        <p:txBody>
          <a:bodyPr/>
          <a:lstStyle/>
          <a:p>
            <a:r>
              <a:rPr lang="en-CA" sz="2400" dirty="0"/>
              <a:t>Transportation</a:t>
            </a:r>
          </a:p>
          <a:p>
            <a:r>
              <a:rPr lang="en-CA" sz="2400" dirty="0"/>
              <a:t>Flooding / Extreme Weather</a:t>
            </a:r>
          </a:p>
          <a:p>
            <a:r>
              <a:rPr lang="en-CA" sz="2400" dirty="0"/>
              <a:t>Water &amp; Waste</a:t>
            </a:r>
          </a:p>
          <a:p>
            <a:r>
              <a:rPr lang="en-CA" sz="2400" dirty="0"/>
              <a:t>Access to Land</a:t>
            </a:r>
          </a:p>
          <a:p>
            <a:r>
              <a:rPr lang="en-CA" sz="2400" dirty="0"/>
              <a:t>Agriculture &amp; Food Security</a:t>
            </a: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0CF68-A35C-491D-82B5-FF08E0D5B22F}"/>
              </a:ext>
            </a:extLst>
          </p:cNvPr>
          <p:cNvSpPr txBox="1"/>
          <p:nvPr/>
        </p:nvSpPr>
        <p:spPr>
          <a:xfrm>
            <a:off x="1044341" y="5308333"/>
            <a:ext cx="10039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Attend 9 of 10 sessions to complete your bingo card </a:t>
            </a:r>
          </a:p>
          <a:p>
            <a:pPr algn="ctr"/>
            <a:endParaRPr lang="en-CA" sz="800" dirty="0"/>
          </a:p>
          <a:p>
            <a:pPr algn="ctr"/>
            <a:r>
              <a:rPr lang="en-CA" sz="2800" dirty="0"/>
              <a:t>Be entered to win a prize!</a:t>
            </a:r>
          </a:p>
        </p:txBody>
      </p:sp>
    </p:spTree>
    <p:extLst>
      <p:ext uri="{BB962C8B-B14F-4D97-AF65-F5344CB8AC3E}">
        <p14:creationId xmlns:p14="http://schemas.microsoft.com/office/powerpoint/2010/main" val="1126489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 l="-12279" t="-11550" r="-120392" b="-115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4DCD6-D117-4038-9E92-ED9250202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595" y="298383"/>
            <a:ext cx="8123846" cy="627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550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284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WHO IS PART of the TEAM?</vt:lpstr>
      <vt:lpstr>Recording</vt:lpstr>
      <vt:lpstr>PowerPoint Presentation</vt:lpstr>
      <vt:lpstr>PowerPoint Presentation</vt:lpstr>
      <vt:lpstr>Adaptation Case Studies</vt:lpstr>
      <vt:lpstr>Tools in your Toolkit</vt:lpstr>
      <vt:lpstr>Adaptation Interactive Issue Tables</vt:lpstr>
      <vt:lpstr>PowerPoint Presentation</vt:lpstr>
      <vt:lpstr>Energy Case Studies</vt:lpstr>
      <vt:lpstr>Energy Interactive Issue Tables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Brown</dc:creator>
  <cp:lastModifiedBy>Sara Brown</cp:lastModifiedBy>
  <cp:revision>4</cp:revision>
  <dcterms:created xsi:type="dcterms:W3CDTF">2018-10-26T07:21:21Z</dcterms:created>
  <dcterms:modified xsi:type="dcterms:W3CDTF">2018-10-29T13:36:21Z</dcterms:modified>
</cp:coreProperties>
</file>