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9"/>
  </p:notesMasterIdLst>
  <p:sldIdLst>
    <p:sldId id="256" r:id="rId2"/>
    <p:sldId id="257" r:id="rId3"/>
    <p:sldId id="258" r:id="rId4"/>
    <p:sldId id="279" r:id="rId5"/>
    <p:sldId id="259" r:id="rId6"/>
    <p:sldId id="276" r:id="rId7"/>
    <p:sldId id="261" r:id="rId8"/>
    <p:sldId id="294" r:id="rId9"/>
    <p:sldId id="265" r:id="rId10"/>
    <p:sldId id="262" r:id="rId11"/>
    <p:sldId id="263" r:id="rId12"/>
    <p:sldId id="264" r:id="rId13"/>
    <p:sldId id="293" r:id="rId14"/>
    <p:sldId id="266" r:id="rId15"/>
    <p:sldId id="290" r:id="rId16"/>
    <p:sldId id="291" r:id="rId17"/>
    <p:sldId id="260" r:id="rId18"/>
    <p:sldId id="277" r:id="rId19"/>
    <p:sldId id="268" r:id="rId20"/>
    <p:sldId id="282" r:id="rId21"/>
    <p:sldId id="269" r:id="rId22"/>
    <p:sldId id="270" r:id="rId23"/>
    <p:sldId id="271" r:id="rId24"/>
    <p:sldId id="272" r:id="rId25"/>
    <p:sldId id="280" r:id="rId26"/>
    <p:sldId id="281" r:id="rId27"/>
    <p:sldId id="278" r:id="rId28"/>
    <p:sldId id="267" r:id="rId29"/>
    <p:sldId id="273" r:id="rId30"/>
    <p:sldId id="274" r:id="rId31"/>
    <p:sldId id="292" r:id="rId32"/>
    <p:sldId id="286" r:id="rId33"/>
    <p:sldId id="283" r:id="rId34"/>
    <p:sldId id="284" r:id="rId35"/>
    <p:sldId id="287" r:id="rId36"/>
    <p:sldId id="295"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D9DA2B-C297-4F3A-BFA8-0DA21A385469}">
          <p14:sldIdLst>
            <p14:sldId id="256"/>
            <p14:sldId id="257"/>
            <p14:sldId id="258"/>
            <p14:sldId id="279"/>
            <p14:sldId id="259"/>
            <p14:sldId id="276"/>
            <p14:sldId id="261"/>
            <p14:sldId id="294"/>
            <p14:sldId id="265"/>
            <p14:sldId id="262"/>
            <p14:sldId id="263"/>
            <p14:sldId id="264"/>
            <p14:sldId id="293"/>
            <p14:sldId id="266"/>
            <p14:sldId id="290"/>
            <p14:sldId id="291"/>
            <p14:sldId id="260"/>
            <p14:sldId id="277"/>
            <p14:sldId id="268"/>
            <p14:sldId id="282"/>
            <p14:sldId id="269"/>
            <p14:sldId id="270"/>
            <p14:sldId id="271"/>
            <p14:sldId id="272"/>
            <p14:sldId id="280"/>
            <p14:sldId id="281"/>
            <p14:sldId id="278"/>
            <p14:sldId id="267"/>
            <p14:sldId id="273"/>
            <p14:sldId id="274"/>
            <p14:sldId id="292"/>
            <p14:sldId id="286"/>
            <p14:sldId id="283"/>
            <p14:sldId id="284"/>
            <p14:sldId id="287"/>
            <p14:sldId id="295"/>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62A3D-019E-4E8D-8C02-F708DC3C9C61}" type="datetimeFigureOut">
              <a:rPr lang="en-CA" smtClean="0"/>
              <a:t>2018-10-25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DC132-93D1-4E2D-A0DF-C75C09D771AD}" type="slidenum">
              <a:rPr lang="en-CA" smtClean="0"/>
              <a:t>‹#›</a:t>
            </a:fld>
            <a:endParaRPr lang="en-CA"/>
          </a:p>
        </p:txBody>
      </p:sp>
    </p:spTree>
    <p:extLst>
      <p:ext uri="{BB962C8B-B14F-4D97-AF65-F5344CB8AC3E}">
        <p14:creationId xmlns:p14="http://schemas.microsoft.com/office/powerpoint/2010/main" val="418036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workshops:</a:t>
            </a:r>
          </a:p>
          <a:p>
            <a:r>
              <a:rPr lang="en-US" dirty="0"/>
              <a:t>Teach youth to winterize homes</a:t>
            </a:r>
          </a:p>
        </p:txBody>
      </p:sp>
      <p:sp>
        <p:nvSpPr>
          <p:cNvPr id="4" name="Slide Number Placeholder 3"/>
          <p:cNvSpPr>
            <a:spLocks noGrp="1"/>
          </p:cNvSpPr>
          <p:nvPr>
            <p:ph type="sldNum" sz="quarter" idx="10"/>
          </p:nvPr>
        </p:nvSpPr>
        <p:spPr/>
        <p:txBody>
          <a:bodyPr/>
          <a:lstStyle/>
          <a:p>
            <a:fld id="{8BF478F0-CA02-49D5-9DB1-18260DA7AFDD}" type="slidenum">
              <a:rPr lang="en-US" smtClean="0"/>
              <a:t>18</a:t>
            </a:fld>
            <a:endParaRPr lang="en-US"/>
          </a:p>
        </p:txBody>
      </p:sp>
    </p:spTree>
    <p:extLst>
      <p:ext uri="{BB962C8B-B14F-4D97-AF65-F5344CB8AC3E}">
        <p14:creationId xmlns:p14="http://schemas.microsoft.com/office/powerpoint/2010/main" val="257018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LED lighting upgrade</a:t>
            </a:r>
          </a:p>
        </p:txBody>
      </p:sp>
      <p:sp>
        <p:nvSpPr>
          <p:cNvPr id="4" name="Slide Number Placeholder 3"/>
          <p:cNvSpPr>
            <a:spLocks noGrp="1"/>
          </p:cNvSpPr>
          <p:nvPr>
            <p:ph type="sldNum" sz="quarter" idx="10"/>
          </p:nvPr>
        </p:nvSpPr>
        <p:spPr/>
        <p:txBody>
          <a:bodyPr/>
          <a:lstStyle/>
          <a:p>
            <a:fld id="{8BF478F0-CA02-49D5-9DB1-18260DA7AFDD}" type="slidenum">
              <a:rPr lang="en-US" smtClean="0"/>
              <a:t>27</a:t>
            </a:fld>
            <a:endParaRPr lang="en-US"/>
          </a:p>
        </p:txBody>
      </p:sp>
    </p:spTree>
    <p:extLst>
      <p:ext uri="{BB962C8B-B14F-4D97-AF65-F5344CB8AC3E}">
        <p14:creationId xmlns:p14="http://schemas.microsoft.com/office/powerpoint/2010/main" val="134699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Biomass study</a:t>
            </a:r>
          </a:p>
        </p:txBody>
      </p:sp>
      <p:sp>
        <p:nvSpPr>
          <p:cNvPr id="4" name="Slide Number Placeholder 3"/>
          <p:cNvSpPr>
            <a:spLocks noGrp="1"/>
          </p:cNvSpPr>
          <p:nvPr>
            <p:ph type="sldNum" sz="quarter" idx="10"/>
          </p:nvPr>
        </p:nvSpPr>
        <p:spPr/>
        <p:txBody>
          <a:bodyPr/>
          <a:lstStyle/>
          <a:p>
            <a:fld id="{8BF478F0-CA02-49D5-9DB1-18260DA7AFDD}" type="slidenum">
              <a:rPr lang="en-US" smtClean="0"/>
              <a:t>32</a:t>
            </a:fld>
            <a:endParaRPr lang="en-US"/>
          </a:p>
        </p:txBody>
      </p:sp>
    </p:spTree>
    <p:extLst>
      <p:ext uri="{BB962C8B-B14F-4D97-AF65-F5344CB8AC3E}">
        <p14:creationId xmlns:p14="http://schemas.microsoft.com/office/powerpoint/2010/main" val="274196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790B-A410-4FFC-AE3C-E9C46DE9A9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DF2834F-4D97-453C-BA15-426E20F0F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69A3EDE-A7F7-4AA5-BA2D-CA9EB2431F92}"/>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5" name="Footer Placeholder 4">
            <a:extLst>
              <a:ext uri="{FF2B5EF4-FFF2-40B4-BE49-F238E27FC236}">
                <a16:creationId xmlns:a16="http://schemas.microsoft.com/office/drawing/2014/main" id="{CE1E0956-D967-4205-8EDF-9998271CDA1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FDFD83A-D75F-4BBC-820A-C537E0AD1C92}"/>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2399507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39B5-3345-4B4B-BAB6-02067137774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C2A09C7-64D2-49AD-941E-BE5F4BC417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A49D589-2615-4A98-AFA5-995CE458414B}"/>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5" name="Footer Placeholder 4">
            <a:extLst>
              <a:ext uri="{FF2B5EF4-FFF2-40B4-BE49-F238E27FC236}">
                <a16:creationId xmlns:a16="http://schemas.microsoft.com/office/drawing/2014/main" id="{092AF1E3-5CA3-44EA-AA59-39C818F8DDD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91C60C-6E27-44B2-9268-F77828B27159}"/>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140543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531AA-68DD-42EE-855A-EE95DA7BEB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420D953-7F82-404C-82F1-D336B24B16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29E01B9-4137-41F2-83C1-25013CE4BB35}"/>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5" name="Footer Placeholder 4">
            <a:extLst>
              <a:ext uri="{FF2B5EF4-FFF2-40B4-BE49-F238E27FC236}">
                <a16:creationId xmlns:a16="http://schemas.microsoft.com/office/drawing/2014/main" id="{91010AEB-6F60-4948-B657-50D7F91A81D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4274E9-685C-4152-899D-8AD284EC8B9F}"/>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71541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B91F-CDE8-41F9-A6FC-7C33140FAE5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DC38B1A-E514-4D87-92FE-A2DFFB94E2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B6AFB78-9AE3-4AFF-9CCE-871BBB3B60BB}"/>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5" name="Footer Placeholder 4">
            <a:extLst>
              <a:ext uri="{FF2B5EF4-FFF2-40B4-BE49-F238E27FC236}">
                <a16:creationId xmlns:a16="http://schemas.microsoft.com/office/drawing/2014/main" id="{AE671933-A733-43A3-AD54-564524E51EC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683C7D-32FD-452B-BFAA-002589E2DE5B}"/>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290667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06AF-CA1E-4895-BCBD-15305B3EDA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9F29271-786C-4DE0-BD71-032C372FC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DEAF7A-B7C3-42F0-B1CE-2A40CCF626CE}"/>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5" name="Footer Placeholder 4">
            <a:extLst>
              <a:ext uri="{FF2B5EF4-FFF2-40B4-BE49-F238E27FC236}">
                <a16:creationId xmlns:a16="http://schemas.microsoft.com/office/drawing/2014/main" id="{F9E01124-D7D2-4C3D-BBA1-29D5BCB720B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76A3916-A850-4CB1-94C7-969443F6C1B2}"/>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89778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B147-0913-446B-8904-4F6CE62A9C8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FD9916E-C092-426F-83AF-4CDEF7B9BF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F76CBF7-2176-4032-946E-9C03A1C217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2792D13-AAA6-4A99-854F-39C737662D70}"/>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6" name="Footer Placeholder 5">
            <a:extLst>
              <a:ext uri="{FF2B5EF4-FFF2-40B4-BE49-F238E27FC236}">
                <a16:creationId xmlns:a16="http://schemas.microsoft.com/office/drawing/2014/main" id="{3B8D7AED-E8C3-48CF-85DD-9F50C5085E3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6C5BFB5-21D4-4AD1-B0D1-5CDA4B39FEE5}"/>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266408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A9BA2-F9F9-4B51-962A-524FB25D4FB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B73C4DC-6CC9-4AEF-A12D-7B6AB01FB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845F6E-A442-45B0-AAF0-6895D46932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C5C537D-855D-4C98-A355-4D6171D3C4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A58791-C141-4BF1-A01F-CDD3EA1351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2A22048-87B3-458A-AC3E-021837E15515}"/>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8" name="Footer Placeholder 7">
            <a:extLst>
              <a:ext uri="{FF2B5EF4-FFF2-40B4-BE49-F238E27FC236}">
                <a16:creationId xmlns:a16="http://schemas.microsoft.com/office/drawing/2014/main" id="{93A3A444-D053-4DCF-B9D3-7E3D3310159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9CC49C5-AC5E-4736-B648-DAD48C234E7A}"/>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38546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838C-5741-4BF9-A94A-FA302F5254F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6891A0D-5E1F-4B5F-B56B-0B0A08C03764}"/>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4" name="Footer Placeholder 3">
            <a:extLst>
              <a:ext uri="{FF2B5EF4-FFF2-40B4-BE49-F238E27FC236}">
                <a16:creationId xmlns:a16="http://schemas.microsoft.com/office/drawing/2014/main" id="{0112EA8A-5D4D-47FA-A3D6-529271C4F9B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2FCFC2F-5CE5-4941-BF07-08D55340CD36}"/>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4058432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1B31C0-6B26-4B0F-90FF-1838261A74E4}"/>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3" name="Footer Placeholder 2">
            <a:extLst>
              <a:ext uri="{FF2B5EF4-FFF2-40B4-BE49-F238E27FC236}">
                <a16:creationId xmlns:a16="http://schemas.microsoft.com/office/drawing/2014/main" id="{1500DE73-30B9-416B-869C-1311A62BA8C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81D644D-159E-4423-952A-F4EEED7F322A}"/>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56537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B744-6C8F-4E10-AF28-8D78B2D43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4D6D6C2-816F-49CF-AD38-D412FE3C1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6D87156-C60C-47CA-A3F9-5173EE6569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0AA29-ACFD-4F96-842A-8FA86D14FAF4}"/>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6" name="Footer Placeholder 5">
            <a:extLst>
              <a:ext uri="{FF2B5EF4-FFF2-40B4-BE49-F238E27FC236}">
                <a16:creationId xmlns:a16="http://schemas.microsoft.com/office/drawing/2014/main" id="{41865656-F4DE-4A13-BC7E-79944137525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3AF1D43-68EA-436E-A776-5D69633A1110}"/>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2687490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A50C-D1DF-487B-B419-0F75D4550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935304D-42C6-4453-9A79-5A6639EEB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915F24D-505D-434B-9BE8-6B4C55920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862A24-487B-462A-9AC7-4121F17612D5}"/>
              </a:ext>
            </a:extLst>
          </p:cNvPr>
          <p:cNvSpPr>
            <a:spLocks noGrp="1"/>
          </p:cNvSpPr>
          <p:nvPr>
            <p:ph type="dt" sz="half" idx="10"/>
          </p:nvPr>
        </p:nvSpPr>
        <p:spPr/>
        <p:txBody>
          <a:bodyPr/>
          <a:lstStyle/>
          <a:p>
            <a:fld id="{278D95F9-534F-4BE1-86A3-454668AB3D29}" type="datetimeFigureOut">
              <a:rPr lang="en-CA" smtClean="0"/>
              <a:t>2018-10-25</a:t>
            </a:fld>
            <a:endParaRPr lang="en-CA"/>
          </a:p>
        </p:txBody>
      </p:sp>
      <p:sp>
        <p:nvSpPr>
          <p:cNvPr id="6" name="Footer Placeholder 5">
            <a:extLst>
              <a:ext uri="{FF2B5EF4-FFF2-40B4-BE49-F238E27FC236}">
                <a16:creationId xmlns:a16="http://schemas.microsoft.com/office/drawing/2014/main" id="{E6CA3AD0-D96F-48F4-B904-EE5AB6B4925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427509-3A2A-406D-A827-1DC156124D71}"/>
              </a:ext>
            </a:extLst>
          </p:cNvPr>
          <p:cNvSpPr>
            <a:spLocks noGrp="1"/>
          </p:cNvSpPr>
          <p:nvPr>
            <p:ph type="sldNum" sz="quarter" idx="12"/>
          </p:nvPr>
        </p:nvSpPr>
        <p:spPr/>
        <p:txBody>
          <a:bodyPr/>
          <a:lstStyle/>
          <a:p>
            <a:fld id="{832510CD-B173-4506-9C10-A50E33003F8B}" type="slidenum">
              <a:rPr lang="en-CA" smtClean="0"/>
              <a:t>‹#›</a:t>
            </a:fld>
            <a:endParaRPr lang="en-CA"/>
          </a:p>
        </p:txBody>
      </p:sp>
    </p:spTree>
    <p:extLst>
      <p:ext uri="{BB962C8B-B14F-4D97-AF65-F5344CB8AC3E}">
        <p14:creationId xmlns:p14="http://schemas.microsoft.com/office/powerpoint/2010/main" val="386394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56EFB-7EE8-44AF-BE3B-E887CFB6CD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CEA67E2-AC09-4F4A-8B6D-785A18CDD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0D9891-403C-4DFB-9795-31FF68F4B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D95F9-534F-4BE1-86A3-454668AB3D29}" type="datetimeFigureOut">
              <a:rPr lang="en-CA" smtClean="0"/>
              <a:t>2018-10-25</a:t>
            </a:fld>
            <a:endParaRPr lang="en-CA"/>
          </a:p>
        </p:txBody>
      </p:sp>
      <p:sp>
        <p:nvSpPr>
          <p:cNvPr id="5" name="Footer Placeholder 4">
            <a:extLst>
              <a:ext uri="{FF2B5EF4-FFF2-40B4-BE49-F238E27FC236}">
                <a16:creationId xmlns:a16="http://schemas.microsoft.com/office/drawing/2014/main" id="{3959D0B8-5403-4665-90DB-D721DB571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7332727-B40A-49F4-95EE-0DDA9AAA70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510CD-B173-4506-9C10-A50E33003F8B}" type="slidenum">
              <a:rPr lang="en-CA" smtClean="0"/>
              <a:t>‹#›</a:t>
            </a:fld>
            <a:endParaRPr lang="en-CA"/>
          </a:p>
        </p:txBody>
      </p:sp>
    </p:spTree>
    <p:extLst>
      <p:ext uri="{BB962C8B-B14F-4D97-AF65-F5344CB8AC3E}">
        <p14:creationId xmlns:p14="http://schemas.microsoft.com/office/powerpoint/2010/main" val="60909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EDD2-C6D2-4EC7-9A2A-1BC8F246D7AE}"/>
              </a:ext>
            </a:extLst>
          </p:cNvPr>
          <p:cNvSpPr>
            <a:spLocks noGrp="1"/>
          </p:cNvSpPr>
          <p:nvPr>
            <p:ph type="ctrTitle"/>
          </p:nvPr>
        </p:nvSpPr>
        <p:spPr/>
        <p:txBody>
          <a:bodyPr/>
          <a:lstStyle/>
          <a:p>
            <a:r>
              <a:rPr lang="en-CA" dirty="0"/>
              <a:t>Aklavik </a:t>
            </a:r>
          </a:p>
        </p:txBody>
      </p:sp>
      <p:sp>
        <p:nvSpPr>
          <p:cNvPr id="3" name="Subtitle 2">
            <a:extLst>
              <a:ext uri="{FF2B5EF4-FFF2-40B4-BE49-F238E27FC236}">
                <a16:creationId xmlns:a16="http://schemas.microsoft.com/office/drawing/2014/main" id="{4564D4BF-D2EC-4C9E-80FC-2B9BBDAB7566}"/>
              </a:ext>
            </a:extLst>
          </p:cNvPr>
          <p:cNvSpPr>
            <a:spLocks noGrp="1"/>
          </p:cNvSpPr>
          <p:nvPr>
            <p:ph type="subTitle" idx="1"/>
          </p:nvPr>
        </p:nvSpPr>
        <p:spPr/>
        <p:txBody>
          <a:bodyPr/>
          <a:lstStyle/>
          <a:p>
            <a:r>
              <a:rPr lang="en-CA" dirty="0"/>
              <a:t>Climate Change 2018</a:t>
            </a:r>
          </a:p>
        </p:txBody>
      </p:sp>
    </p:spTree>
    <p:extLst>
      <p:ext uri="{BB962C8B-B14F-4D97-AF65-F5344CB8AC3E}">
        <p14:creationId xmlns:p14="http://schemas.microsoft.com/office/powerpoint/2010/main" val="256684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078D-1CCA-4397-AC94-504A1B058663}"/>
              </a:ext>
            </a:extLst>
          </p:cNvPr>
          <p:cNvSpPr>
            <a:spLocks noGrp="1"/>
          </p:cNvSpPr>
          <p:nvPr>
            <p:ph type="title"/>
          </p:nvPr>
        </p:nvSpPr>
        <p:spPr/>
        <p:txBody>
          <a:bodyPr/>
          <a:lstStyle/>
          <a:p>
            <a:r>
              <a:rPr lang="en-CA" dirty="0"/>
              <a:t>Aklavik Peel River Garden Society 2016</a:t>
            </a:r>
          </a:p>
        </p:txBody>
      </p:sp>
      <p:pic>
        <p:nvPicPr>
          <p:cNvPr id="5" name="Content Placeholder 4">
            <a:extLst>
              <a:ext uri="{FF2B5EF4-FFF2-40B4-BE49-F238E27FC236}">
                <a16:creationId xmlns:a16="http://schemas.microsoft.com/office/drawing/2014/main" id="{EF4AF0F2-877B-4EF6-9943-8D2584CD8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06182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0B14-F7BB-421F-9652-BD0BECFD1A83}"/>
              </a:ext>
            </a:extLst>
          </p:cNvPr>
          <p:cNvSpPr>
            <a:spLocks noGrp="1"/>
          </p:cNvSpPr>
          <p:nvPr>
            <p:ph type="title"/>
          </p:nvPr>
        </p:nvSpPr>
        <p:spPr/>
        <p:txBody>
          <a:bodyPr/>
          <a:lstStyle/>
          <a:p>
            <a:r>
              <a:rPr lang="en-CA" dirty="0"/>
              <a:t>            Recreation Center 15Kw install 2016</a:t>
            </a:r>
          </a:p>
        </p:txBody>
      </p:sp>
      <p:pic>
        <p:nvPicPr>
          <p:cNvPr id="5" name="Content Placeholder 4">
            <a:extLst>
              <a:ext uri="{FF2B5EF4-FFF2-40B4-BE49-F238E27FC236}">
                <a16:creationId xmlns:a16="http://schemas.microsoft.com/office/drawing/2014/main" id="{0CBF48DF-8370-4C40-821E-27668532BA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3145992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0D59-0897-4FD2-BFEA-E47BC247C060}"/>
              </a:ext>
            </a:extLst>
          </p:cNvPr>
          <p:cNvSpPr>
            <a:spLocks noGrp="1"/>
          </p:cNvSpPr>
          <p:nvPr>
            <p:ph type="title"/>
          </p:nvPr>
        </p:nvSpPr>
        <p:spPr/>
        <p:txBody>
          <a:bodyPr/>
          <a:lstStyle/>
          <a:p>
            <a:r>
              <a:rPr lang="en-CA" dirty="0"/>
              <a:t>          Installing Recreation Solar Panels 2016</a:t>
            </a:r>
          </a:p>
        </p:txBody>
      </p:sp>
      <p:pic>
        <p:nvPicPr>
          <p:cNvPr id="5" name="Content Placeholder 4">
            <a:extLst>
              <a:ext uri="{FF2B5EF4-FFF2-40B4-BE49-F238E27FC236}">
                <a16:creationId xmlns:a16="http://schemas.microsoft.com/office/drawing/2014/main" id="{11A75EF1-3EBD-4E2B-A29F-7695A0AC32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8900" y="2032000"/>
            <a:ext cx="5842000" cy="4000499"/>
          </a:xfrm>
        </p:spPr>
      </p:pic>
    </p:spTree>
    <p:extLst>
      <p:ext uri="{BB962C8B-B14F-4D97-AF65-F5344CB8AC3E}">
        <p14:creationId xmlns:p14="http://schemas.microsoft.com/office/powerpoint/2010/main" val="47366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D468-81A5-435C-A5B3-0665275B1874}"/>
              </a:ext>
            </a:extLst>
          </p:cNvPr>
          <p:cNvSpPr>
            <a:spLocks noGrp="1"/>
          </p:cNvSpPr>
          <p:nvPr>
            <p:ph type="title"/>
          </p:nvPr>
        </p:nvSpPr>
        <p:spPr/>
        <p:txBody>
          <a:bodyPr/>
          <a:lstStyle/>
          <a:p>
            <a:r>
              <a:rPr lang="en-CA" dirty="0"/>
              <a:t>	Solar Panels on Recreation Complex</a:t>
            </a:r>
          </a:p>
        </p:txBody>
      </p:sp>
      <p:pic>
        <p:nvPicPr>
          <p:cNvPr id="4" name="Content Placeholder 3" descr="image006">
            <a:extLst>
              <a:ext uri="{FF2B5EF4-FFF2-40B4-BE49-F238E27FC236}">
                <a16:creationId xmlns:a16="http://schemas.microsoft.com/office/drawing/2014/main" id="{C440067E-185A-41A1-BBF5-A1E467115D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9400" y="1993900"/>
            <a:ext cx="10159999"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41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E708-3EE9-4D60-9987-8993F627A3AA}"/>
              </a:ext>
            </a:extLst>
          </p:cNvPr>
          <p:cNvSpPr>
            <a:spLocks noGrp="1"/>
          </p:cNvSpPr>
          <p:nvPr>
            <p:ph type="title"/>
          </p:nvPr>
        </p:nvSpPr>
        <p:spPr/>
        <p:txBody>
          <a:bodyPr/>
          <a:lstStyle/>
          <a:p>
            <a:r>
              <a:rPr lang="en-CA" dirty="0"/>
              <a:t>NTPC’s 55Kw Solar System installed 2016 operational January 2018</a:t>
            </a:r>
          </a:p>
        </p:txBody>
      </p:sp>
      <p:pic>
        <p:nvPicPr>
          <p:cNvPr id="8" name="Content Placeholder 7">
            <a:extLst>
              <a:ext uri="{FF2B5EF4-FFF2-40B4-BE49-F238E27FC236}">
                <a16:creationId xmlns:a16="http://schemas.microsoft.com/office/drawing/2014/main" id="{70991953-2B37-4AF4-B234-B06E915A9D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0" y="2096294"/>
            <a:ext cx="5715000" cy="3810000"/>
          </a:xfrm>
        </p:spPr>
      </p:pic>
    </p:spTree>
    <p:extLst>
      <p:ext uri="{BB962C8B-B14F-4D97-AF65-F5344CB8AC3E}">
        <p14:creationId xmlns:p14="http://schemas.microsoft.com/office/powerpoint/2010/main" val="426211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CE99-5DA3-49E4-9A3F-B5C590CF72D4}"/>
              </a:ext>
            </a:extLst>
          </p:cNvPr>
          <p:cNvSpPr>
            <a:spLocks noGrp="1"/>
          </p:cNvSpPr>
          <p:nvPr>
            <p:ph type="title"/>
          </p:nvPr>
        </p:nvSpPr>
        <p:spPr/>
        <p:txBody>
          <a:bodyPr/>
          <a:lstStyle/>
          <a:p>
            <a:r>
              <a:rPr lang="en-CA" dirty="0"/>
              <a:t>Partnership begins AEA, </a:t>
            </a:r>
            <a:r>
              <a:rPr lang="en-CA" dirty="0" err="1"/>
              <a:t>NRCanada</a:t>
            </a:r>
            <a:r>
              <a:rPr lang="en-CA" dirty="0"/>
              <a:t> and the 			          Hamlet of Aklavik </a:t>
            </a:r>
          </a:p>
        </p:txBody>
      </p:sp>
      <p:pic>
        <p:nvPicPr>
          <p:cNvPr id="4" name="Picture 2">
            <a:extLst>
              <a:ext uri="{FF2B5EF4-FFF2-40B4-BE49-F238E27FC236}">
                <a16:creationId xmlns:a16="http://schemas.microsoft.com/office/drawing/2014/main" id="{9E4B196C-D734-4A07-8844-CC50B82098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08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EBE6-4F7D-42CB-B4E2-F65B3A201492}"/>
              </a:ext>
            </a:extLst>
          </p:cNvPr>
          <p:cNvSpPr>
            <a:spLocks noGrp="1"/>
          </p:cNvSpPr>
          <p:nvPr>
            <p:ph type="title"/>
          </p:nvPr>
        </p:nvSpPr>
        <p:spPr/>
        <p:txBody>
          <a:bodyPr/>
          <a:lstStyle/>
          <a:p>
            <a:r>
              <a:rPr lang="en-CA" dirty="0"/>
              <a:t>     Introductory Workshop In Yellowknife   	   	 		       January 2017</a:t>
            </a:r>
          </a:p>
        </p:txBody>
      </p:sp>
      <p:pic>
        <p:nvPicPr>
          <p:cNvPr id="4" name="Picture 2" descr="Z:\P 20-29 PWS Supplemental Funds\P31 - NRCan CEP Updates\Project Meetings\Wrap-up March 2018\Photos\Group Kathy phone.jpg">
            <a:extLst>
              <a:ext uri="{FF2B5EF4-FFF2-40B4-BE49-F238E27FC236}">
                <a16:creationId xmlns:a16="http://schemas.microsoft.com/office/drawing/2014/main" id="{A4157EAD-53E6-4105-83E7-EAB41A7FB0D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03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1A16E-50E5-452B-852D-296EF71EAEF5}"/>
              </a:ext>
            </a:extLst>
          </p:cNvPr>
          <p:cNvSpPr>
            <a:spLocks noGrp="1"/>
          </p:cNvSpPr>
          <p:nvPr>
            <p:ph type="title"/>
          </p:nvPr>
        </p:nvSpPr>
        <p:spPr/>
        <p:txBody>
          <a:bodyPr/>
          <a:lstStyle/>
          <a:p>
            <a:r>
              <a:rPr lang="en-CA" dirty="0"/>
              <a:t>Single Mothers workshop insulating your home and energy saving tips 2017</a:t>
            </a:r>
          </a:p>
        </p:txBody>
      </p:sp>
      <p:pic>
        <p:nvPicPr>
          <p:cNvPr id="5" name="Content Placeholder 4">
            <a:extLst>
              <a:ext uri="{FF2B5EF4-FFF2-40B4-BE49-F238E27FC236}">
                <a16:creationId xmlns:a16="http://schemas.microsoft.com/office/drawing/2014/main" id="{2140752D-E414-41EC-B92D-33207311CC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559836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G_0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33400"/>
            <a:ext cx="218328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IMG_04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743200"/>
            <a:ext cx="268044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IMG_04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1355" y="609600"/>
            <a:ext cx="216717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40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8056-DCB6-4400-9D84-C67DA043868B}"/>
              </a:ext>
            </a:extLst>
          </p:cNvPr>
          <p:cNvSpPr>
            <a:spLocks noGrp="1"/>
          </p:cNvSpPr>
          <p:nvPr>
            <p:ph type="title"/>
          </p:nvPr>
        </p:nvSpPr>
        <p:spPr/>
        <p:txBody>
          <a:bodyPr/>
          <a:lstStyle/>
          <a:p>
            <a:r>
              <a:rPr lang="en-CA" dirty="0"/>
              <a:t> Youth Center/Swimming Pool converted all lighting to LED and upgraded HVAC 2017</a:t>
            </a:r>
          </a:p>
        </p:txBody>
      </p:sp>
      <p:pic>
        <p:nvPicPr>
          <p:cNvPr id="5" name="Content Placeholder 4">
            <a:extLst>
              <a:ext uri="{FF2B5EF4-FFF2-40B4-BE49-F238E27FC236}">
                <a16:creationId xmlns:a16="http://schemas.microsoft.com/office/drawing/2014/main" id="{6B42FE94-3037-4756-903A-0754783276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124001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D4C-2F83-4A12-A4CA-939E69FD7BA1}"/>
              </a:ext>
            </a:extLst>
          </p:cNvPr>
          <p:cNvSpPr>
            <a:spLocks noGrp="1"/>
          </p:cNvSpPr>
          <p:nvPr>
            <p:ph type="title"/>
          </p:nvPr>
        </p:nvSpPr>
        <p:spPr/>
        <p:txBody>
          <a:bodyPr/>
          <a:lstStyle/>
          <a:p>
            <a:r>
              <a:rPr lang="en-CA" dirty="0"/>
              <a:t>                     Aklavik Breakup 2006</a:t>
            </a:r>
          </a:p>
        </p:txBody>
      </p:sp>
      <p:pic>
        <p:nvPicPr>
          <p:cNvPr id="5" name="Content Placeholder 4">
            <a:extLst>
              <a:ext uri="{FF2B5EF4-FFF2-40B4-BE49-F238E27FC236}">
                <a16:creationId xmlns:a16="http://schemas.microsoft.com/office/drawing/2014/main" id="{84EBD824-596C-4124-AB27-1FF4EC4C3E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872112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14FB-B49C-43DE-A27C-3FBA3E29809B}"/>
              </a:ext>
            </a:extLst>
          </p:cNvPr>
          <p:cNvSpPr>
            <a:spLocks noGrp="1"/>
          </p:cNvSpPr>
          <p:nvPr>
            <p:ph type="title"/>
          </p:nvPr>
        </p:nvSpPr>
        <p:spPr>
          <a:xfrm>
            <a:off x="838200" y="546100"/>
            <a:ext cx="10515600" cy="622300"/>
          </a:xfrm>
        </p:spPr>
        <p:txBody>
          <a:bodyPr>
            <a:normAutofit/>
          </a:bodyPr>
          <a:lstStyle/>
          <a:p>
            <a:r>
              <a:rPr lang="en-CA" sz="2800" b="1" dirty="0"/>
              <a:t>Lighting and Censor Upgrades</a:t>
            </a:r>
          </a:p>
        </p:txBody>
      </p:sp>
      <p:graphicFrame>
        <p:nvGraphicFramePr>
          <p:cNvPr id="8" name="Content Placeholder 7">
            <a:extLst>
              <a:ext uri="{FF2B5EF4-FFF2-40B4-BE49-F238E27FC236}">
                <a16:creationId xmlns:a16="http://schemas.microsoft.com/office/drawing/2014/main" id="{FB9966FD-D43B-4664-9358-959274D264CC}"/>
              </a:ext>
            </a:extLst>
          </p:cNvPr>
          <p:cNvGraphicFramePr>
            <a:graphicFrameLocks noGrp="1"/>
          </p:cNvGraphicFramePr>
          <p:nvPr>
            <p:ph idx="1"/>
            <p:extLst>
              <p:ext uri="{D42A27DB-BD31-4B8C-83A1-F6EECF244321}">
                <p14:modId xmlns:p14="http://schemas.microsoft.com/office/powerpoint/2010/main" val="2932317516"/>
              </p:ext>
            </p:extLst>
          </p:nvPr>
        </p:nvGraphicFramePr>
        <p:xfrm>
          <a:off x="838200" y="1892300"/>
          <a:ext cx="10515601" cy="2290956"/>
        </p:xfrm>
        <a:graphic>
          <a:graphicData uri="http://schemas.openxmlformats.org/drawingml/2006/table">
            <a:tbl>
              <a:tblPr firstRow="1" firstCol="1" bandRow="1">
                <a:tableStyleId>{5C22544A-7EE6-4342-B048-85BDC9FD1C3A}</a:tableStyleId>
              </a:tblPr>
              <a:tblGrid>
                <a:gridCol w="1979432">
                  <a:extLst>
                    <a:ext uri="{9D8B030D-6E8A-4147-A177-3AD203B41FA5}">
                      <a16:colId xmlns:a16="http://schemas.microsoft.com/office/drawing/2014/main" val="4237761458"/>
                    </a:ext>
                  </a:extLst>
                </a:gridCol>
                <a:gridCol w="2059366">
                  <a:extLst>
                    <a:ext uri="{9D8B030D-6E8A-4147-A177-3AD203B41FA5}">
                      <a16:colId xmlns:a16="http://schemas.microsoft.com/office/drawing/2014/main" val="1718685739"/>
                    </a:ext>
                  </a:extLst>
                </a:gridCol>
                <a:gridCol w="1733318">
                  <a:extLst>
                    <a:ext uri="{9D8B030D-6E8A-4147-A177-3AD203B41FA5}">
                      <a16:colId xmlns:a16="http://schemas.microsoft.com/office/drawing/2014/main" val="1897834386"/>
                    </a:ext>
                  </a:extLst>
                </a:gridCol>
                <a:gridCol w="2330723">
                  <a:extLst>
                    <a:ext uri="{9D8B030D-6E8A-4147-A177-3AD203B41FA5}">
                      <a16:colId xmlns:a16="http://schemas.microsoft.com/office/drawing/2014/main" val="860287230"/>
                    </a:ext>
                  </a:extLst>
                </a:gridCol>
                <a:gridCol w="2412762">
                  <a:extLst>
                    <a:ext uri="{9D8B030D-6E8A-4147-A177-3AD203B41FA5}">
                      <a16:colId xmlns:a16="http://schemas.microsoft.com/office/drawing/2014/main" val="1029791203"/>
                    </a:ext>
                  </a:extLst>
                </a:gridCol>
              </a:tblGrid>
              <a:tr h="315383">
                <a:tc>
                  <a:txBody>
                    <a:bodyPr/>
                    <a:lstStyle/>
                    <a:p>
                      <a:pPr algn="l">
                        <a:lnSpc>
                          <a:spcPct val="107000"/>
                        </a:lnSpc>
                        <a:spcAft>
                          <a:spcPts val="0"/>
                        </a:spcAft>
                      </a:pPr>
                      <a:r>
                        <a:rPr lang="en-CA" sz="1200" dirty="0">
                          <a:effectLst/>
                        </a:rPr>
                        <a:t>Building Name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fr-CA" sz="1200">
                          <a:effectLst/>
                        </a:rPr>
                        <a:t>T12, T8 or T5 bulbs </a:t>
                      </a:r>
                      <a:r>
                        <a:rPr lang="en-CA" sz="1200">
                          <a:effectLst/>
                          <a:sym typeface="Wingdings" panose="05000000000000000000" pitchFamily="2" charset="2"/>
                        </a:rPr>
                        <a:t></a:t>
                      </a:r>
                      <a:r>
                        <a:rPr lang="fr-CA" sz="1200">
                          <a:effectLst/>
                        </a:rPr>
                        <a:t> LED</a:t>
                      </a:r>
                      <a:endParaRPr lang="en-CA" sz="1200">
                        <a:effectLst/>
                      </a:endParaRPr>
                    </a:p>
                    <a:p>
                      <a:pPr algn="l">
                        <a:lnSpc>
                          <a:spcPct val="107000"/>
                        </a:lnSpc>
                        <a:spcAft>
                          <a:spcPts val="0"/>
                        </a:spcAft>
                      </a:pPr>
                      <a:r>
                        <a:rPr lang="en-CA" sz="1200">
                          <a:effectLst/>
                        </a:rPr>
                        <a:t>(# of fixtures)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Occupancy sensors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Exterior lighting HID </a:t>
                      </a:r>
                      <a:r>
                        <a:rPr lang="en-CA" sz="1200">
                          <a:effectLst/>
                          <a:sym typeface="Wingdings" panose="05000000000000000000" pitchFamily="2" charset="2"/>
                        </a:rPr>
                        <a:t></a:t>
                      </a:r>
                      <a:r>
                        <a:rPr lang="en-CA" sz="1200">
                          <a:effectLst/>
                        </a:rPr>
                        <a:t> LED</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Emergency lighting</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1454724"/>
                  </a:ext>
                </a:extLst>
              </a:tr>
              <a:tr h="315383">
                <a:tc>
                  <a:txBody>
                    <a:bodyPr/>
                    <a:lstStyle/>
                    <a:p>
                      <a:pPr algn="l">
                        <a:lnSpc>
                          <a:spcPct val="107000"/>
                        </a:lnSpc>
                        <a:spcAft>
                          <a:spcPts val="0"/>
                        </a:spcAft>
                      </a:pPr>
                      <a:r>
                        <a:rPr lang="fr-CA" sz="1200" dirty="0">
                          <a:effectLst/>
                        </a:rPr>
                        <a:t>Arena </a:t>
                      </a:r>
                      <a:r>
                        <a:rPr lang="fr-CA" sz="1200" dirty="0" err="1">
                          <a:effectLst/>
                        </a:rPr>
                        <a:t>Complex</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dirty="0">
                          <a:effectLst/>
                        </a:rPr>
                        <a:t>200 bulbs, </a:t>
                      </a:r>
                    </a:p>
                    <a:p>
                      <a:pPr algn="l">
                        <a:lnSpc>
                          <a:spcPct val="107000"/>
                        </a:lnSpc>
                        <a:spcAft>
                          <a:spcPts val="0"/>
                        </a:spcAft>
                      </a:pPr>
                      <a:r>
                        <a:rPr lang="en-CA" sz="1200" dirty="0">
                          <a:effectLst/>
                        </a:rPr>
                        <a:t>(79 fixtures)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dirty="0">
                          <a:effectLst/>
                        </a:rPr>
                        <a:t>5</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 </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9163167"/>
                  </a:ext>
                </a:extLst>
              </a:tr>
              <a:tr h="315383">
                <a:tc>
                  <a:txBody>
                    <a:bodyPr/>
                    <a:lstStyle/>
                    <a:p>
                      <a:pPr algn="l">
                        <a:lnSpc>
                          <a:spcPct val="107000"/>
                        </a:lnSpc>
                        <a:spcAft>
                          <a:spcPts val="0"/>
                        </a:spcAft>
                      </a:pPr>
                      <a:r>
                        <a:rPr lang="en-US" sz="1200">
                          <a:effectLst/>
                        </a:rPr>
                        <a:t>Fire Hall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200">
                          <a:effectLst/>
                        </a:rPr>
                        <a:t>75 bulbs, </a:t>
                      </a:r>
                      <a:endParaRPr lang="en-CA" sz="1200">
                        <a:effectLst/>
                      </a:endParaRPr>
                    </a:p>
                    <a:p>
                      <a:pPr algn="l">
                        <a:lnSpc>
                          <a:spcPct val="107000"/>
                        </a:lnSpc>
                        <a:spcAft>
                          <a:spcPts val="0"/>
                        </a:spcAft>
                      </a:pPr>
                      <a:r>
                        <a:rPr lang="en-US" sz="1200">
                          <a:effectLst/>
                        </a:rPr>
                        <a:t>(32 fixtures)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200" dirty="0">
                          <a:effectLst/>
                        </a:rPr>
                        <a:t>2</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200" dirty="0">
                          <a:effectLst/>
                        </a:rPr>
                        <a: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3 remote heads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0161608"/>
                  </a:ext>
                </a:extLst>
              </a:tr>
              <a:tr h="315383">
                <a:tc>
                  <a:txBody>
                    <a:bodyPr/>
                    <a:lstStyle/>
                    <a:p>
                      <a:pPr algn="l">
                        <a:lnSpc>
                          <a:spcPct val="107000"/>
                        </a:lnSpc>
                        <a:spcAft>
                          <a:spcPts val="0"/>
                        </a:spcAft>
                      </a:pPr>
                      <a:r>
                        <a:rPr lang="en-US" sz="1200">
                          <a:effectLst/>
                        </a:rPr>
                        <a:t>Youth Center/ Pool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100 bulbs, </a:t>
                      </a:r>
                    </a:p>
                    <a:p>
                      <a:pPr algn="l">
                        <a:lnSpc>
                          <a:spcPct val="107000"/>
                        </a:lnSpc>
                        <a:spcAft>
                          <a:spcPts val="0"/>
                        </a:spcAft>
                      </a:pPr>
                      <a:r>
                        <a:rPr lang="en-CA" sz="1200">
                          <a:effectLst/>
                        </a:rPr>
                        <a:t>(42 fixtures)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dirty="0">
                          <a:effectLst/>
                        </a:rPr>
                        <a: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dirty="0">
                          <a:effectLst/>
                        </a:rPr>
                        <a:t>5</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dirty="0">
                          <a:effectLst/>
                        </a:rPr>
                        <a:t>11 remote heads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88327318"/>
                  </a:ext>
                </a:extLst>
              </a:tr>
              <a:tr h="315383">
                <a:tc>
                  <a:txBody>
                    <a:bodyPr/>
                    <a:lstStyle/>
                    <a:p>
                      <a:pPr algn="l">
                        <a:lnSpc>
                          <a:spcPct val="107000"/>
                        </a:lnSpc>
                        <a:spcAft>
                          <a:spcPts val="0"/>
                        </a:spcAft>
                      </a:pPr>
                      <a:r>
                        <a:rPr lang="en-CA" sz="1200">
                          <a:effectLst/>
                        </a:rPr>
                        <a:t>Curling Rink</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230 bulbs, </a:t>
                      </a:r>
                    </a:p>
                    <a:p>
                      <a:pPr algn="l">
                        <a:lnSpc>
                          <a:spcPct val="107000"/>
                        </a:lnSpc>
                        <a:spcAft>
                          <a:spcPts val="0"/>
                        </a:spcAft>
                      </a:pPr>
                      <a:r>
                        <a:rPr lang="en-CA" sz="1200">
                          <a:effectLst/>
                        </a:rPr>
                        <a:t>(102 fixtures)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a:effectLst/>
                        </a:rPr>
                        <a:t>6</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200" dirty="0">
                          <a:effectLst/>
                        </a:rPr>
                        <a:t>2 batteries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7921983"/>
                  </a:ext>
                </a:extLst>
              </a:tr>
              <a:tr h="315383">
                <a:tc>
                  <a:txBody>
                    <a:bodyPr/>
                    <a:lstStyle/>
                    <a:p>
                      <a:pPr algn="l">
                        <a:lnSpc>
                          <a:spcPct val="107000"/>
                        </a:lnSpc>
                        <a:spcAft>
                          <a:spcPts val="0"/>
                        </a:spcAft>
                      </a:pPr>
                      <a:r>
                        <a:rPr lang="fr-CA" sz="1200">
                          <a:effectLst/>
                        </a:rPr>
                        <a:t>Total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fr-CA" sz="1200">
                          <a:effectLst/>
                        </a:rPr>
                        <a:t>605 bulbs,  </a:t>
                      </a:r>
                      <a:endParaRPr lang="en-CA" sz="1200">
                        <a:effectLst/>
                      </a:endParaRPr>
                    </a:p>
                    <a:p>
                      <a:pPr algn="l">
                        <a:lnSpc>
                          <a:spcPct val="107000"/>
                        </a:lnSpc>
                        <a:spcAft>
                          <a:spcPts val="0"/>
                        </a:spcAft>
                      </a:pPr>
                      <a:r>
                        <a:rPr lang="fr-CA" sz="1200">
                          <a:effectLst/>
                        </a:rPr>
                        <a:t>(255 fixtures)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fr-CA" sz="1200">
                          <a:effectLst/>
                        </a:rPr>
                        <a:t>7</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fr-CA" sz="1200">
                          <a:effectLst/>
                        </a:rPr>
                        <a:t>11</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0"/>
                        </a:spcAft>
                      </a:pPr>
                      <a:r>
                        <a:rPr lang="fr-CA" sz="1200" dirty="0">
                          <a:effectLst/>
                        </a:rPr>
                        <a:t> </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4661508"/>
                  </a:ext>
                </a:extLst>
              </a:tr>
            </a:tbl>
          </a:graphicData>
        </a:graphic>
      </p:graphicFrame>
      <p:graphicFrame>
        <p:nvGraphicFramePr>
          <p:cNvPr id="9" name="Table 8">
            <a:extLst>
              <a:ext uri="{FF2B5EF4-FFF2-40B4-BE49-F238E27FC236}">
                <a16:creationId xmlns:a16="http://schemas.microsoft.com/office/drawing/2014/main" id="{7315109E-4C4A-486A-B8AD-5142EA88EEBA}"/>
              </a:ext>
            </a:extLst>
          </p:cNvPr>
          <p:cNvGraphicFramePr>
            <a:graphicFrameLocks noGrp="1"/>
          </p:cNvGraphicFramePr>
          <p:nvPr>
            <p:extLst>
              <p:ext uri="{D42A27DB-BD31-4B8C-83A1-F6EECF244321}">
                <p14:modId xmlns:p14="http://schemas.microsoft.com/office/powerpoint/2010/main" val="1567097538"/>
              </p:ext>
            </p:extLst>
          </p:nvPr>
        </p:nvGraphicFramePr>
        <p:xfrm>
          <a:off x="838200" y="4660900"/>
          <a:ext cx="10515600" cy="1981199"/>
        </p:xfrm>
        <a:graphic>
          <a:graphicData uri="http://schemas.openxmlformats.org/drawingml/2006/table">
            <a:tbl>
              <a:tblPr firstRow="1" firstCol="1" bandRow="1">
                <a:tableStyleId>{5C22544A-7EE6-4342-B048-85BDC9FD1C3A}</a:tableStyleId>
              </a:tblPr>
              <a:tblGrid>
                <a:gridCol w="2333763">
                  <a:extLst>
                    <a:ext uri="{9D8B030D-6E8A-4147-A177-3AD203B41FA5}">
                      <a16:colId xmlns:a16="http://schemas.microsoft.com/office/drawing/2014/main" val="39447940"/>
                    </a:ext>
                  </a:extLst>
                </a:gridCol>
                <a:gridCol w="1469124">
                  <a:extLst>
                    <a:ext uri="{9D8B030D-6E8A-4147-A177-3AD203B41FA5}">
                      <a16:colId xmlns:a16="http://schemas.microsoft.com/office/drawing/2014/main" val="2493930319"/>
                    </a:ext>
                  </a:extLst>
                </a:gridCol>
                <a:gridCol w="1037349">
                  <a:extLst>
                    <a:ext uri="{9D8B030D-6E8A-4147-A177-3AD203B41FA5}">
                      <a16:colId xmlns:a16="http://schemas.microsoft.com/office/drawing/2014/main" val="488994874"/>
                    </a:ext>
                  </a:extLst>
                </a:gridCol>
                <a:gridCol w="1180546">
                  <a:extLst>
                    <a:ext uri="{9D8B030D-6E8A-4147-A177-3AD203B41FA5}">
                      <a16:colId xmlns:a16="http://schemas.microsoft.com/office/drawing/2014/main" val="98096477"/>
                    </a:ext>
                  </a:extLst>
                </a:gridCol>
                <a:gridCol w="1082166">
                  <a:extLst>
                    <a:ext uri="{9D8B030D-6E8A-4147-A177-3AD203B41FA5}">
                      <a16:colId xmlns:a16="http://schemas.microsoft.com/office/drawing/2014/main" val="500614935"/>
                    </a:ext>
                  </a:extLst>
                </a:gridCol>
                <a:gridCol w="1377304">
                  <a:extLst>
                    <a:ext uri="{9D8B030D-6E8A-4147-A177-3AD203B41FA5}">
                      <a16:colId xmlns:a16="http://schemas.microsoft.com/office/drawing/2014/main" val="3547034865"/>
                    </a:ext>
                  </a:extLst>
                </a:gridCol>
                <a:gridCol w="2035348">
                  <a:extLst>
                    <a:ext uri="{9D8B030D-6E8A-4147-A177-3AD203B41FA5}">
                      <a16:colId xmlns:a16="http://schemas.microsoft.com/office/drawing/2014/main" val="1121834247"/>
                    </a:ext>
                  </a:extLst>
                </a:gridCol>
              </a:tblGrid>
              <a:tr h="391179">
                <a:tc>
                  <a:txBody>
                    <a:bodyPr/>
                    <a:lstStyle/>
                    <a:p>
                      <a:pPr>
                        <a:lnSpc>
                          <a:spcPct val="107000"/>
                        </a:lnSpc>
                        <a:spcAft>
                          <a:spcPts val="0"/>
                        </a:spcAft>
                      </a:pPr>
                      <a:r>
                        <a:rPr lang="en-CA" sz="1200" dirty="0">
                          <a:effectLst/>
                        </a:rPr>
                        <a:t>Building name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CA" sz="1200" dirty="0">
                          <a:effectLst/>
                        </a:rPr>
                        <a:t>Electricity</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200">
                          <a:effectLst/>
                        </a:rPr>
                        <a:t>Oil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200">
                          <a:effectLst/>
                        </a:rPr>
                        <a:t>Savings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200">
                          <a:effectLst/>
                        </a:rPr>
                        <a:t>Cost</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200">
                          <a:effectLst/>
                        </a:rPr>
                        <a:t>Payback</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200">
                          <a:effectLst/>
                        </a:rPr>
                        <a:t>Reduction in GHG emissions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72822554"/>
                  </a:ext>
                </a:extLst>
              </a:tr>
              <a:tr h="203048">
                <a:tc>
                  <a:txBody>
                    <a:bodyPr/>
                    <a:lstStyle/>
                    <a:p>
                      <a:pPr>
                        <a:lnSpc>
                          <a:spcPct val="107000"/>
                        </a:lnSpc>
                        <a:spcAft>
                          <a:spcPts val="0"/>
                        </a:spcAft>
                      </a:pPr>
                      <a:r>
                        <a:rPr lang="fr-CA" sz="1200">
                          <a:effectLst/>
                        </a:rPr>
                        <a:t>Arena</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dirty="0">
                          <a:effectLst/>
                        </a:rPr>
                        <a:t>16,600 kWh</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dirty="0">
                          <a:effectLst/>
                        </a:rPr>
                        <a:t>-1,400 L</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dirty="0">
                          <a:effectLst/>
                        </a:rPr>
                        <a:t>$12,600</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$18,100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200">
                          <a:effectLst/>
                        </a:rPr>
                        <a:t>1.4 years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200">
                          <a:effectLst/>
                        </a:rPr>
                        <a:t>9.2 tC02e</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5550861"/>
                  </a:ext>
                </a:extLst>
              </a:tr>
              <a:tr h="196019">
                <a:tc>
                  <a:txBody>
                    <a:bodyPr/>
                    <a:lstStyle/>
                    <a:p>
                      <a:pPr>
                        <a:lnSpc>
                          <a:spcPct val="107000"/>
                        </a:lnSpc>
                        <a:spcAft>
                          <a:spcPts val="0"/>
                        </a:spcAft>
                      </a:pPr>
                      <a:r>
                        <a:rPr lang="fr-CA" sz="1200">
                          <a:effectLst/>
                        </a:rPr>
                        <a:t>Fire Hall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  4,700 kWh</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   -380 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dirty="0">
                          <a:effectLst/>
                        </a:rPr>
                        <a:t>  $3,500</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dirty="0">
                          <a:effectLst/>
                        </a:rPr>
                        <a:t>  $9,100</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200">
                          <a:effectLst/>
                        </a:rPr>
                        <a:t>2.6 years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200">
                          <a:effectLst/>
                        </a:rPr>
                        <a:t>2.6 tC02e</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4863653"/>
                  </a:ext>
                </a:extLst>
              </a:tr>
              <a:tr h="210076">
                <a:tc>
                  <a:txBody>
                    <a:bodyPr/>
                    <a:lstStyle/>
                    <a:p>
                      <a:pPr>
                        <a:lnSpc>
                          <a:spcPct val="107000"/>
                        </a:lnSpc>
                        <a:spcAft>
                          <a:spcPts val="0"/>
                        </a:spcAft>
                      </a:pPr>
                      <a:r>
                        <a:rPr lang="fr-CA" sz="1200">
                          <a:effectLst/>
                        </a:rPr>
                        <a:t>Youth Center/Pool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  2,700 kWh</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   -130 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  $2,100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dirty="0">
                          <a:effectLst/>
                        </a:rPr>
                        <a:t>$13,900</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200" dirty="0">
                          <a:effectLst/>
                        </a:rPr>
                        <a:t>6.5 </a:t>
                      </a:r>
                      <a:r>
                        <a:rPr lang="fr-CA" sz="1200" dirty="0" err="1">
                          <a:effectLst/>
                        </a:rPr>
                        <a:t>years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200">
                          <a:effectLst/>
                        </a:rPr>
                        <a:t>1.7 tC02e</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9209967"/>
                  </a:ext>
                </a:extLst>
              </a:tr>
              <a:tr h="190631">
                <a:tc>
                  <a:txBody>
                    <a:bodyPr/>
                    <a:lstStyle/>
                    <a:p>
                      <a:pPr>
                        <a:lnSpc>
                          <a:spcPct val="107000"/>
                        </a:lnSpc>
                        <a:spcAft>
                          <a:spcPts val="0"/>
                        </a:spcAft>
                      </a:pPr>
                      <a:r>
                        <a:rPr lang="fr-CA" sz="1200">
                          <a:effectLst/>
                        </a:rPr>
                        <a:t>Curling Rink</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11,200 kWh</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-340 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$9,200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$20,800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200" dirty="0">
                          <a:effectLst/>
                        </a:rPr>
                        <a:t>2.3 </a:t>
                      </a:r>
                      <a:r>
                        <a:rPr lang="fr-CA" sz="1200" dirty="0" err="1">
                          <a:effectLst/>
                        </a:rPr>
                        <a:t>years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200">
                          <a:effectLst/>
                        </a:rPr>
                        <a:t>7.8 tC02e</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4193066"/>
                  </a:ext>
                </a:extLst>
              </a:tr>
              <a:tr h="391179">
                <a:tc>
                  <a:txBody>
                    <a:bodyPr/>
                    <a:lstStyle/>
                    <a:p>
                      <a:pPr>
                        <a:lnSpc>
                          <a:spcPct val="107000"/>
                        </a:lnSpc>
                        <a:spcAft>
                          <a:spcPts val="0"/>
                        </a:spcAft>
                      </a:pPr>
                      <a:r>
                        <a:rPr lang="fr-CA" sz="1200">
                          <a:effectLst/>
                        </a:rPr>
                        <a:t>Water Treatment Plant</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2,500 kWh</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-130 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$2,000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$4,300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200" dirty="0">
                          <a:effectLst/>
                        </a:rPr>
                        <a:t>2.1 </a:t>
                      </a:r>
                      <a:r>
                        <a:rPr lang="fr-CA" sz="1200" dirty="0" err="1">
                          <a:effectLst/>
                        </a:rPr>
                        <a:t>years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200" dirty="0">
                          <a:effectLst/>
                        </a:rPr>
                        <a:t>1.6 tC02e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5118478"/>
                  </a:ext>
                </a:extLst>
              </a:tr>
              <a:tr h="196019">
                <a:tc>
                  <a:txBody>
                    <a:bodyPr/>
                    <a:lstStyle/>
                    <a:p>
                      <a:pPr>
                        <a:lnSpc>
                          <a:spcPct val="107000"/>
                        </a:lnSpc>
                        <a:spcAft>
                          <a:spcPts val="0"/>
                        </a:spcAft>
                      </a:pPr>
                      <a:r>
                        <a:rPr lang="fr-CA" sz="1200">
                          <a:effectLst/>
                        </a:rPr>
                        <a:t>Maintenance Garage</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1,800 kWh</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-140 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$1,500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$6,000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200">
                          <a:effectLst/>
                        </a:rPr>
                        <a:t>4.0 years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200" dirty="0">
                          <a:effectLst/>
                        </a:rPr>
                        <a:t>1.0 tC02e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9386834"/>
                  </a:ext>
                </a:extLst>
              </a:tr>
              <a:tr h="203048">
                <a:tc>
                  <a:txBody>
                    <a:bodyPr/>
                    <a:lstStyle/>
                    <a:p>
                      <a:pPr>
                        <a:lnSpc>
                          <a:spcPct val="107000"/>
                        </a:lnSpc>
                        <a:spcAft>
                          <a:spcPts val="0"/>
                        </a:spcAft>
                      </a:pPr>
                      <a:r>
                        <a:rPr lang="fr-CA" sz="1200">
                          <a:effectLst/>
                        </a:rPr>
                        <a:t>Total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40,000 kWh</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-2,500 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$31,000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200">
                          <a:effectLst/>
                        </a:rPr>
                        <a:t>$72,000</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200">
                          <a:effectLst/>
                        </a:rPr>
                        <a:t>2.3 years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dirty="0">
                          <a:effectLst/>
                        </a:rPr>
                        <a:t>23.9 tC02e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3531876"/>
                  </a:ext>
                </a:extLst>
              </a:tr>
            </a:tbl>
          </a:graphicData>
        </a:graphic>
      </p:graphicFrame>
    </p:spTree>
    <p:extLst>
      <p:ext uri="{BB962C8B-B14F-4D97-AF65-F5344CB8AC3E}">
        <p14:creationId xmlns:p14="http://schemas.microsoft.com/office/powerpoint/2010/main" val="565603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2BA4-5703-4FAB-BF3A-F7AD8339532C}"/>
              </a:ext>
            </a:extLst>
          </p:cNvPr>
          <p:cNvSpPr>
            <a:spLocks noGrp="1"/>
          </p:cNvSpPr>
          <p:nvPr>
            <p:ph type="title"/>
          </p:nvPr>
        </p:nvSpPr>
        <p:spPr/>
        <p:txBody>
          <a:bodyPr/>
          <a:lstStyle/>
          <a:p>
            <a:r>
              <a:rPr lang="en-CA" dirty="0"/>
              <a:t>Sittichinli Recreational Complex converted all lighting to LED and upgraded HVAC 2017</a:t>
            </a:r>
          </a:p>
        </p:txBody>
      </p:sp>
      <p:pic>
        <p:nvPicPr>
          <p:cNvPr id="5" name="Content Placeholder 4">
            <a:extLst>
              <a:ext uri="{FF2B5EF4-FFF2-40B4-BE49-F238E27FC236}">
                <a16:creationId xmlns:a16="http://schemas.microsoft.com/office/drawing/2014/main" id="{BAD0F516-3730-47D9-AAC4-2F806719A4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173477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4C1F-BA40-4A71-83CE-5BFBB78DF120}"/>
              </a:ext>
            </a:extLst>
          </p:cNvPr>
          <p:cNvSpPr>
            <a:spLocks noGrp="1"/>
          </p:cNvSpPr>
          <p:nvPr>
            <p:ph type="title"/>
          </p:nvPr>
        </p:nvSpPr>
        <p:spPr/>
        <p:txBody>
          <a:bodyPr/>
          <a:lstStyle/>
          <a:p>
            <a:r>
              <a:rPr lang="en-CA" dirty="0"/>
              <a:t>     Sittichinli Community Hall Side with LED           	                    upgrade 2017</a:t>
            </a:r>
          </a:p>
        </p:txBody>
      </p:sp>
      <p:pic>
        <p:nvPicPr>
          <p:cNvPr id="5" name="Content Placeholder 4">
            <a:extLst>
              <a:ext uri="{FF2B5EF4-FFF2-40B4-BE49-F238E27FC236}">
                <a16:creationId xmlns:a16="http://schemas.microsoft.com/office/drawing/2014/main" id="{C3B8B9C6-C637-4ED3-AFCF-D3BDE825F6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604915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26BA-F0ED-46DF-9E42-22F4D79BA178}"/>
              </a:ext>
            </a:extLst>
          </p:cNvPr>
          <p:cNvSpPr>
            <a:spLocks noGrp="1"/>
          </p:cNvSpPr>
          <p:nvPr>
            <p:ph type="title"/>
          </p:nvPr>
        </p:nvSpPr>
        <p:spPr/>
        <p:txBody>
          <a:bodyPr/>
          <a:lstStyle/>
          <a:p>
            <a:r>
              <a:rPr lang="en-CA" dirty="0"/>
              <a:t>New Fitness Center Built 2017 attached to Complex</a:t>
            </a:r>
          </a:p>
        </p:txBody>
      </p:sp>
      <p:pic>
        <p:nvPicPr>
          <p:cNvPr id="5" name="Content Placeholder 4">
            <a:extLst>
              <a:ext uri="{FF2B5EF4-FFF2-40B4-BE49-F238E27FC236}">
                <a16:creationId xmlns:a16="http://schemas.microsoft.com/office/drawing/2014/main" id="{F3FEA0D0-7B05-4FA0-8780-9954B207A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091100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5CB0-42E9-44C7-A7ED-0DE6C865168B}"/>
              </a:ext>
            </a:extLst>
          </p:cNvPr>
          <p:cNvSpPr>
            <a:spLocks noGrp="1"/>
          </p:cNvSpPr>
          <p:nvPr>
            <p:ph type="title"/>
          </p:nvPr>
        </p:nvSpPr>
        <p:spPr/>
        <p:txBody>
          <a:bodyPr/>
          <a:lstStyle/>
          <a:p>
            <a:r>
              <a:rPr lang="en-CA" dirty="0"/>
              <a:t>   Firehall HVAC upgrade and light conversion   	                             2017</a:t>
            </a:r>
          </a:p>
        </p:txBody>
      </p:sp>
      <p:pic>
        <p:nvPicPr>
          <p:cNvPr id="6" name="Picture 2" descr="C:\Users\leanne.robinson\Desktop\CGR Aklavik\Fire Hall\Photos\Exterior\IMG_2545.JPG">
            <a:extLst>
              <a:ext uri="{FF2B5EF4-FFF2-40B4-BE49-F238E27FC236}">
                <a16:creationId xmlns:a16="http://schemas.microsoft.com/office/drawing/2014/main" id="{2A4163B7-B2D8-40DE-A7F1-A73F3A4334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8100" y="1498600"/>
            <a:ext cx="9664699" cy="48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02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A783-973B-4019-A59E-A5AA37FD3751}"/>
              </a:ext>
            </a:extLst>
          </p:cNvPr>
          <p:cNvSpPr>
            <a:spLocks noGrp="1"/>
          </p:cNvSpPr>
          <p:nvPr>
            <p:ph type="title"/>
          </p:nvPr>
        </p:nvSpPr>
        <p:spPr>
          <a:xfrm>
            <a:off x="838200" y="365125"/>
            <a:ext cx="10515600" cy="485775"/>
          </a:xfrm>
        </p:spPr>
        <p:txBody>
          <a:bodyPr>
            <a:normAutofit fontScale="90000"/>
          </a:bodyPr>
          <a:lstStyle/>
          <a:p>
            <a:r>
              <a:rPr lang="en-CA" sz="3200" b="1" dirty="0"/>
              <a:t>Work Identified during HVAC scoping visit and approved by Council</a:t>
            </a:r>
          </a:p>
        </p:txBody>
      </p:sp>
      <p:graphicFrame>
        <p:nvGraphicFramePr>
          <p:cNvPr id="4" name="Content Placeholder 3">
            <a:extLst>
              <a:ext uri="{FF2B5EF4-FFF2-40B4-BE49-F238E27FC236}">
                <a16:creationId xmlns:a16="http://schemas.microsoft.com/office/drawing/2014/main" id="{72695EEA-1DE5-4833-B265-3E6A7C76BDEF}"/>
              </a:ext>
            </a:extLst>
          </p:cNvPr>
          <p:cNvGraphicFramePr>
            <a:graphicFrameLocks noGrp="1"/>
          </p:cNvGraphicFramePr>
          <p:nvPr>
            <p:ph idx="1"/>
            <p:extLst>
              <p:ext uri="{D42A27DB-BD31-4B8C-83A1-F6EECF244321}">
                <p14:modId xmlns:p14="http://schemas.microsoft.com/office/powerpoint/2010/main" val="3344495875"/>
              </p:ext>
            </p:extLst>
          </p:nvPr>
        </p:nvGraphicFramePr>
        <p:xfrm>
          <a:off x="999592" y="850900"/>
          <a:ext cx="10192816" cy="5641975"/>
        </p:xfrm>
        <a:graphic>
          <a:graphicData uri="http://schemas.openxmlformats.org/drawingml/2006/table">
            <a:tbl>
              <a:tblPr firstRow="1" firstCol="1" bandRow="1">
                <a:tableStyleId>{5C22544A-7EE6-4342-B048-85BDC9FD1C3A}</a:tableStyleId>
              </a:tblPr>
              <a:tblGrid>
                <a:gridCol w="1926442">
                  <a:extLst>
                    <a:ext uri="{9D8B030D-6E8A-4147-A177-3AD203B41FA5}">
                      <a16:colId xmlns:a16="http://schemas.microsoft.com/office/drawing/2014/main" val="4293366489"/>
                    </a:ext>
                  </a:extLst>
                </a:gridCol>
                <a:gridCol w="8266374">
                  <a:extLst>
                    <a:ext uri="{9D8B030D-6E8A-4147-A177-3AD203B41FA5}">
                      <a16:colId xmlns:a16="http://schemas.microsoft.com/office/drawing/2014/main" val="1711213105"/>
                    </a:ext>
                  </a:extLst>
                </a:gridCol>
              </a:tblGrid>
              <a:tr h="187264">
                <a:tc>
                  <a:txBody>
                    <a:bodyPr/>
                    <a:lstStyle/>
                    <a:p>
                      <a:pPr>
                        <a:lnSpc>
                          <a:spcPct val="107000"/>
                        </a:lnSpc>
                        <a:spcAft>
                          <a:spcPts val="0"/>
                        </a:spcAft>
                      </a:pPr>
                      <a:r>
                        <a:rPr lang="en-CA" sz="1200" dirty="0">
                          <a:effectLst/>
                        </a:rPr>
                        <a:t>Building Name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475" marR="66475" marT="0" marB="0"/>
                </a:tc>
                <a:tc>
                  <a:txBody>
                    <a:bodyPr/>
                    <a:lstStyle/>
                    <a:p>
                      <a:pPr>
                        <a:lnSpc>
                          <a:spcPct val="107000"/>
                        </a:lnSpc>
                        <a:spcAft>
                          <a:spcPts val="0"/>
                        </a:spcAft>
                      </a:pPr>
                      <a:r>
                        <a:rPr lang="en-CA" sz="1200" dirty="0">
                          <a:effectLst/>
                        </a:rPr>
                        <a:t>Work list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475" marR="66475" marT="0" marB="0"/>
                </a:tc>
                <a:extLst>
                  <a:ext uri="{0D108BD9-81ED-4DB2-BD59-A6C34878D82A}">
                    <a16:rowId xmlns:a16="http://schemas.microsoft.com/office/drawing/2014/main" val="3386571503"/>
                  </a:ext>
                </a:extLst>
              </a:tr>
              <a:tr h="834392">
                <a:tc>
                  <a:txBody>
                    <a:bodyPr/>
                    <a:lstStyle/>
                    <a:p>
                      <a:pPr>
                        <a:lnSpc>
                          <a:spcPct val="107000"/>
                        </a:lnSpc>
                        <a:spcAft>
                          <a:spcPts val="0"/>
                        </a:spcAft>
                      </a:pPr>
                      <a:r>
                        <a:rPr lang="fr-CA" sz="1200" dirty="0">
                          <a:effectLst/>
                        </a:rPr>
                        <a:t>Arena </a:t>
                      </a:r>
                      <a:r>
                        <a:rPr lang="fr-CA" sz="1200" dirty="0" err="1">
                          <a:effectLst/>
                        </a:rPr>
                        <a:t>Complex</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475" marR="66475" marT="0" marB="0"/>
                </a:tc>
                <a:tc>
                  <a:txBody>
                    <a:bodyPr/>
                    <a:lstStyle/>
                    <a:p>
                      <a:pPr marL="342900" lvl="0" indent="-342900">
                        <a:lnSpc>
                          <a:spcPct val="115000"/>
                        </a:lnSpc>
                        <a:spcAft>
                          <a:spcPts val="0"/>
                        </a:spcAft>
                        <a:buFont typeface="Symbol" panose="05050102010706020507" pitchFamily="18" charset="2"/>
                        <a:buChar char=""/>
                      </a:pPr>
                      <a:r>
                        <a:rPr lang="en-CA" sz="1200" dirty="0">
                          <a:effectLst/>
                        </a:rPr>
                        <a:t>Service &amp; clean the HRVs</a:t>
                      </a:r>
                    </a:p>
                    <a:p>
                      <a:pPr marL="342900" lvl="0" indent="-342900">
                        <a:lnSpc>
                          <a:spcPct val="115000"/>
                        </a:lnSpc>
                        <a:spcAft>
                          <a:spcPts val="0"/>
                        </a:spcAft>
                        <a:buFont typeface="Symbol" panose="05050102010706020507" pitchFamily="18" charset="2"/>
                        <a:buChar char=""/>
                      </a:pPr>
                      <a:r>
                        <a:rPr lang="en-CA" sz="1200" dirty="0">
                          <a:effectLst/>
                        </a:rPr>
                        <a:t>Service the oil fired water heater</a:t>
                      </a:r>
                    </a:p>
                    <a:p>
                      <a:pPr marL="342900" lvl="0" indent="-342900">
                        <a:lnSpc>
                          <a:spcPct val="115000"/>
                        </a:lnSpc>
                        <a:spcAft>
                          <a:spcPts val="0"/>
                        </a:spcAft>
                        <a:buFont typeface="Symbol" panose="05050102010706020507" pitchFamily="18" charset="2"/>
                        <a:buChar char=""/>
                      </a:pPr>
                      <a:r>
                        <a:rPr lang="en-CA" sz="1200" dirty="0">
                          <a:effectLst/>
                        </a:rPr>
                        <a:t>Install programmable thermostats</a:t>
                      </a:r>
                    </a:p>
                    <a:p>
                      <a:pPr marL="342900" lvl="0" indent="-342900">
                        <a:lnSpc>
                          <a:spcPct val="115000"/>
                        </a:lnSpc>
                        <a:spcAft>
                          <a:spcPts val="0"/>
                        </a:spcAft>
                        <a:buFont typeface="Symbol" panose="05050102010706020507" pitchFamily="18" charset="2"/>
                        <a:buChar char=""/>
                      </a:pPr>
                      <a:r>
                        <a:rPr lang="en-CA" sz="1200" dirty="0">
                          <a:effectLst/>
                        </a:rPr>
                        <a:t>Install log book in mechanical room and HRV room</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475" marR="66475" marT="0" marB="0"/>
                </a:tc>
                <a:extLst>
                  <a:ext uri="{0D108BD9-81ED-4DB2-BD59-A6C34878D82A}">
                    <a16:rowId xmlns:a16="http://schemas.microsoft.com/office/drawing/2014/main" val="1223521449"/>
                  </a:ext>
                </a:extLst>
              </a:tr>
              <a:tr h="2316392">
                <a:tc>
                  <a:txBody>
                    <a:bodyPr/>
                    <a:lstStyle/>
                    <a:p>
                      <a:pPr>
                        <a:lnSpc>
                          <a:spcPct val="107000"/>
                        </a:lnSpc>
                        <a:spcAft>
                          <a:spcPts val="0"/>
                        </a:spcAft>
                      </a:pPr>
                      <a:r>
                        <a:rPr lang="en-US" sz="1200">
                          <a:effectLst/>
                        </a:rPr>
                        <a:t>Fire Hall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475" marR="66475" marT="0" marB="0"/>
                </a:tc>
                <a:tc>
                  <a:txBody>
                    <a:bodyPr/>
                    <a:lstStyle/>
                    <a:p>
                      <a:pPr marL="342900" lvl="0" indent="-342900">
                        <a:lnSpc>
                          <a:spcPct val="115000"/>
                        </a:lnSpc>
                        <a:spcAft>
                          <a:spcPts val="0"/>
                        </a:spcAft>
                        <a:buFont typeface="Symbol" panose="05050102010706020507" pitchFamily="18" charset="2"/>
                        <a:buChar char=""/>
                      </a:pPr>
                      <a:r>
                        <a:rPr lang="en-CA" sz="1200" dirty="0">
                          <a:effectLst/>
                        </a:rPr>
                        <a:t>Boiler oil burner service</a:t>
                      </a:r>
                    </a:p>
                    <a:p>
                      <a:pPr marL="342900" lvl="0" indent="-342900">
                        <a:lnSpc>
                          <a:spcPct val="115000"/>
                        </a:lnSpc>
                        <a:spcAft>
                          <a:spcPts val="0"/>
                        </a:spcAft>
                        <a:buFont typeface="Symbol" panose="05050102010706020507" pitchFamily="18" charset="2"/>
                        <a:buChar char=""/>
                      </a:pPr>
                      <a:r>
                        <a:rPr lang="en-CA" sz="1200" dirty="0">
                          <a:effectLst/>
                        </a:rPr>
                        <a:t>Install a </a:t>
                      </a:r>
                      <a:r>
                        <a:rPr lang="en-CA" sz="1200" dirty="0" err="1">
                          <a:effectLst/>
                        </a:rPr>
                        <a:t>Tekmar</a:t>
                      </a:r>
                      <a:r>
                        <a:rPr lang="en-CA" sz="1200" dirty="0">
                          <a:effectLst/>
                        </a:rPr>
                        <a:t> boiler controller</a:t>
                      </a:r>
                    </a:p>
                    <a:p>
                      <a:pPr marL="342900" lvl="0" indent="-342900">
                        <a:lnSpc>
                          <a:spcPct val="115000"/>
                        </a:lnSpc>
                        <a:spcAft>
                          <a:spcPts val="0"/>
                        </a:spcAft>
                        <a:buFont typeface="Symbol" panose="05050102010706020507" pitchFamily="18" charset="2"/>
                        <a:buChar char=""/>
                      </a:pPr>
                      <a:r>
                        <a:rPr lang="en-CA" sz="1200" dirty="0">
                          <a:effectLst/>
                        </a:rPr>
                        <a:t>Install a section of larger diameter fuel pipe inside building to allow oil to warm up before combustion.</a:t>
                      </a:r>
                    </a:p>
                    <a:p>
                      <a:pPr marL="342900" lvl="0" indent="-342900">
                        <a:lnSpc>
                          <a:spcPct val="115000"/>
                        </a:lnSpc>
                        <a:spcAft>
                          <a:spcPts val="0"/>
                        </a:spcAft>
                        <a:buFont typeface="Symbol" panose="05050102010706020507" pitchFamily="18" charset="2"/>
                        <a:buChar char=""/>
                      </a:pPr>
                      <a:r>
                        <a:rPr lang="en-CA" sz="1200" dirty="0">
                          <a:effectLst/>
                        </a:rPr>
                        <a:t>Install a side-stream filter to help keep glycol clean.</a:t>
                      </a:r>
                    </a:p>
                    <a:p>
                      <a:pPr marL="342900" lvl="0" indent="-342900">
                        <a:lnSpc>
                          <a:spcPct val="115000"/>
                        </a:lnSpc>
                        <a:spcAft>
                          <a:spcPts val="0"/>
                        </a:spcAft>
                        <a:buFont typeface="Symbol" panose="05050102010706020507" pitchFamily="18" charset="2"/>
                        <a:buChar char=""/>
                      </a:pPr>
                      <a:r>
                        <a:rPr lang="en-CA" sz="1200" dirty="0">
                          <a:effectLst/>
                        </a:rPr>
                        <a:t>Replace existing large electric water heater with small space saver model</a:t>
                      </a:r>
                    </a:p>
                    <a:p>
                      <a:pPr marL="342900" lvl="0" indent="-342900">
                        <a:lnSpc>
                          <a:spcPct val="115000"/>
                        </a:lnSpc>
                        <a:spcAft>
                          <a:spcPts val="0"/>
                        </a:spcAft>
                        <a:buFont typeface="Symbol" panose="05050102010706020507" pitchFamily="18" charset="2"/>
                        <a:buChar char=""/>
                      </a:pPr>
                      <a:r>
                        <a:rPr lang="en-CA" sz="1200" dirty="0">
                          <a:effectLst/>
                        </a:rPr>
                        <a:t>Extend return air duct down to low level to pull cool air from floor</a:t>
                      </a:r>
                    </a:p>
                    <a:p>
                      <a:pPr marL="342900" lvl="0" indent="-342900">
                        <a:lnSpc>
                          <a:spcPct val="115000"/>
                        </a:lnSpc>
                        <a:spcAft>
                          <a:spcPts val="0"/>
                        </a:spcAft>
                        <a:buFont typeface="Symbol" panose="05050102010706020507" pitchFamily="18" charset="2"/>
                        <a:buChar char=""/>
                      </a:pPr>
                      <a:r>
                        <a:rPr lang="en-CA" sz="1200" dirty="0">
                          <a:effectLst/>
                        </a:rPr>
                        <a:t>Replace existing large unit heater with two smaller unit heaters</a:t>
                      </a:r>
                    </a:p>
                    <a:p>
                      <a:pPr marL="342900" lvl="0" indent="-342900">
                        <a:lnSpc>
                          <a:spcPct val="115000"/>
                        </a:lnSpc>
                        <a:spcAft>
                          <a:spcPts val="0"/>
                        </a:spcAft>
                        <a:buFont typeface="Symbol" panose="05050102010706020507" pitchFamily="18" charset="2"/>
                        <a:buChar char=""/>
                      </a:pPr>
                      <a:r>
                        <a:rPr lang="en-CA" sz="1200" dirty="0">
                          <a:effectLst/>
                        </a:rPr>
                        <a:t>Replace force flow heater with a section of 1 1/4 baseboard radiation</a:t>
                      </a:r>
                    </a:p>
                    <a:p>
                      <a:pPr marL="342900" lvl="0" indent="-342900">
                        <a:lnSpc>
                          <a:spcPct val="115000"/>
                        </a:lnSpc>
                        <a:spcAft>
                          <a:spcPts val="0"/>
                        </a:spcAft>
                        <a:buFont typeface="Symbol" panose="05050102010706020507" pitchFamily="18" charset="2"/>
                        <a:buChar char=""/>
                      </a:pPr>
                      <a:r>
                        <a:rPr lang="en-CA" sz="1200" dirty="0">
                          <a:effectLst/>
                        </a:rPr>
                        <a:t>Install programmable thermostats</a:t>
                      </a:r>
                    </a:p>
                    <a:p>
                      <a:pPr marL="342900" lvl="0" indent="-342900">
                        <a:lnSpc>
                          <a:spcPct val="115000"/>
                        </a:lnSpc>
                        <a:spcAft>
                          <a:spcPts val="0"/>
                        </a:spcAft>
                        <a:buFont typeface="Symbol" panose="05050102010706020507" pitchFamily="18" charset="2"/>
                        <a:buChar char=""/>
                      </a:pPr>
                      <a:r>
                        <a:rPr lang="en-CA" sz="1200" dirty="0">
                          <a:effectLst/>
                        </a:rPr>
                        <a:t>Install log book in mechanical room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475" marR="66475" marT="0" marB="0"/>
                </a:tc>
                <a:extLst>
                  <a:ext uri="{0D108BD9-81ED-4DB2-BD59-A6C34878D82A}">
                    <a16:rowId xmlns:a16="http://schemas.microsoft.com/office/drawing/2014/main" val="2834654107"/>
                  </a:ext>
                </a:extLst>
              </a:tr>
              <a:tr h="1469535">
                <a:tc>
                  <a:txBody>
                    <a:bodyPr/>
                    <a:lstStyle/>
                    <a:p>
                      <a:pPr>
                        <a:lnSpc>
                          <a:spcPct val="107000"/>
                        </a:lnSpc>
                        <a:spcAft>
                          <a:spcPts val="0"/>
                        </a:spcAft>
                      </a:pPr>
                      <a:r>
                        <a:rPr lang="en-US" sz="1200">
                          <a:effectLst/>
                        </a:rPr>
                        <a:t>Youth center/ pool</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475" marR="66475" marT="0" marB="0"/>
                </a:tc>
                <a:tc>
                  <a:txBody>
                    <a:bodyPr/>
                    <a:lstStyle/>
                    <a:p>
                      <a:pPr marL="342900" lvl="0" indent="-342900">
                        <a:lnSpc>
                          <a:spcPct val="115000"/>
                        </a:lnSpc>
                        <a:spcAft>
                          <a:spcPts val="0"/>
                        </a:spcAft>
                        <a:buFont typeface="Symbol" panose="05050102010706020507" pitchFamily="18" charset="2"/>
                        <a:buChar char=""/>
                      </a:pPr>
                      <a:r>
                        <a:rPr lang="en-CA" sz="1200" dirty="0">
                          <a:effectLst/>
                        </a:rPr>
                        <a:t>Install a backdraft damper on pool exhaust air</a:t>
                      </a:r>
                    </a:p>
                    <a:p>
                      <a:pPr marL="342900" lvl="0" indent="-342900">
                        <a:lnSpc>
                          <a:spcPct val="115000"/>
                        </a:lnSpc>
                        <a:spcAft>
                          <a:spcPts val="0"/>
                        </a:spcAft>
                        <a:buFont typeface="Symbol" panose="05050102010706020507" pitchFamily="18" charset="2"/>
                        <a:buChar char=""/>
                      </a:pPr>
                      <a:r>
                        <a:rPr lang="en-CA" sz="1200" dirty="0">
                          <a:effectLst/>
                        </a:rPr>
                        <a:t>Revise heating piping over the door in the hall to reduce chance of trapped air</a:t>
                      </a:r>
                    </a:p>
                    <a:p>
                      <a:pPr marL="342900" lvl="0" indent="-342900">
                        <a:lnSpc>
                          <a:spcPct val="115000"/>
                        </a:lnSpc>
                        <a:spcAft>
                          <a:spcPts val="0"/>
                        </a:spcAft>
                        <a:buFont typeface="Symbol" panose="05050102010706020507" pitchFamily="18" charset="2"/>
                        <a:buChar char=""/>
                      </a:pPr>
                      <a:r>
                        <a:rPr lang="en-CA" sz="1200" dirty="0">
                          <a:effectLst/>
                        </a:rPr>
                        <a:t>Install programmable thermostats</a:t>
                      </a:r>
                    </a:p>
                    <a:p>
                      <a:pPr marL="342900" lvl="0" indent="-342900">
                        <a:lnSpc>
                          <a:spcPct val="115000"/>
                        </a:lnSpc>
                        <a:spcAft>
                          <a:spcPts val="0"/>
                        </a:spcAft>
                        <a:buFont typeface="Symbol" panose="05050102010706020507" pitchFamily="18" charset="2"/>
                        <a:buChar char=""/>
                      </a:pPr>
                      <a:r>
                        <a:rPr lang="en-CA" sz="1200" dirty="0">
                          <a:effectLst/>
                        </a:rPr>
                        <a:t>Boiler oil burner service</a:t>
                      </a:r>
                    </a:p>
                    <a:p>
                      <a:pPr marL="342900" lvl="0" indent="-342900">
                        <a:lnSpc>
                          <a:spcPct val="115000"/>
                        </a:lnSpc>
                        <a:spcAft>
                          <a:spcPts val="0"/>
                        </a:spcAft>
                        <a:buFont typeface="Symbol" panose="05050102010706020507" pitchFamily="18" charset="2"/>
                        <a:buChar char=""/>
                      </a:pPr>
                      <a:r>
                        <a:rPr lang="en-CA" sz="1200" dirty="0">
                          <a:effectLst/>
                        </a:rPr>
                        <a:t>Install a </a:t>
                      </a:r>
                      <a:r>
                        <a:rPr lang="en-CA" sz="1200" dirty="0" err="1">
                          <a:effectLst/>
                        </a:rPr>
                        <a:t>sidestream</a:t>
                      </a:r>
                      <a:r>
                        <a:rPr lang="en-CA" sz="1200" dirty="0">
                          <a:effectLst/>
                        </a:rPr>
                        <a:t> filter to help keep glycol clean</a:t>
                      </a:r>
                    </a:p>
                    <a:p>
                      <a:pPr marL="342900" lvl="0" indent="-342900">
                        <a:lnSpc>
                          <a:spcPct val="115000"/>
                        </a:lnSpc>
                        <a:spcAft>
                          <a:spcPts val="0"/>
                        </a:spcAft>
                        <a:buFont typeface="Symbol" panose="05050102010706020507" pitchFamily="18" charset="2"/>
                        <a:buChar char=""/>
                      </a:pPr>
                      <a:r>
                        <a:rPr lang="en-CA" sz="1200" dirty="0">
                          <a:effectLst/>
                        </a:rPr>
                        <a:t>Insulate bare copper heating piping in crawlspace Approximately 100Ft</a:t>
                      </a:r>
                    </a:p>
                    <a:p>
                      <a:pPr marL="342900" lvl="0" indent="-342900">
                        <a:lnSpc>
                          <a:spcPct val="115000"/>
                        </a:lnSpc>
                        <a:spcAft>
                          <a:spcPts val="0"/>
                        </a:spcAft>
                        <a:buFont typeface="Symbol" panose="05050102010706020507" pitchFamily="18" charset="2"/>
                        <a:buChar char=""/>
                      </a:pPr>
                      <a:r>
                        <a:rPr lang="en-CA" sz="1200" dirty="0">
                          <a:effectLst/>
                        </a:rPr>
                        <a:t>Install log book in mechanical room and crawlspace</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475" marR="66475" marT="0" marB="0"/>
                </a:tc>
                <a:extLst>
                  <a:ext uri="{0D108BD9-81ED-4DB2-BD59-A6C34878D82A}">
                    <a16:rowId xmlns:a16="http://schemas.microsoft.com/office/drawing/2014/main" val="1359252398"/>
                  </a:ext>
                </a:extLst>
              </a:tr>
              <a:tr h="834392">
                <a:tc>
                  <a:txBody>
                    <a:bodyPr/>
                    <a:lstStyle/>
                    <a:p>
                      <a:pPr>
                        <a:lnSpc>
                          <a:spcPct val="107000"/>
                        </a:lnSpc>
                        <a:spcAft>
                          <a:spcPts val="0"/>
                        </a:spcAft>
                      </a:pPr>
                      <a:r>
                        <a:rPr lang="en-CA" sz="1200">
                          <a:effectLst/>
                        </a:rPr>
                        <a:t>Curling Rink</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475" marR="66475" marT="0" marB="0"/>
                </a:tc>
                <a:tc>
                  <a:txBody>
                    <a:bodyPr/>
                    <a:lstStyle/>
                    <a:p>
                      <a:pPr marL="342900" lvl="0" indent="-342900">
                        <a:lnSpc>
                          <a:spcPct val="115000"/>
                        </a:lnSpc>
                        <a:spcAft>
                          <a:spcPts val="0"/>
                        </a:spcAft>
                        <a:buFont typeface="Symbol" panose="05050102010706020507" pitchFamily="18" charset="2"/>
                        <a:buChar char=""/>
                      </a:pPr>
                      <a:r>
                        <a:rPr lang="en-CA" sz="1200" dirty="0">
                          <a:effectLst/>
                        </a:rPr>
                        <a:t>Install a </a:t>
                      </a:r>
                      <a:r>
                        <a:rPr lang="en-CA" sz="1200" dirty="0" err="1">
                          <a:effectLst/>
                        </a:rPr>
                        <a:t>sidestream</a:t>
                      </a:r>
                      <a:r>
                        <a:rPr lang="en-CA" sz="1200" dirty="0">
                          <a:effectLst/>
                        </a:rPr>
                        <a:t> filter to help keep glycol clean</a:t>
                      </a:r>
                    </a:p>
                    <a:p>
                      <a:pPr marL="342900" lvl="0" indent="-342900">
                        <a:lnSpc>
                          <a:spcPct val="115000"/>
                        </a:lnSpc>
                        <a:spcAft>
                          <a:spcPts val="0"/>
                        </a:spcAft>
                        <a:buFont typeface="Symbol" panose="05050102010706020507" pitchFamily="18" charset="2"/>
                        <a:buChar char=""/>
                      </a:pPr>
                      <a:r>
                        <a:rPr lang="en-CA" sz="1200" dirty="0">
                          <a:effectLst/>
                        </a:rPr>
                        <a:t>Boiler oil burner service</a:t>
                      </a:r>
                    </a:p>
                    <a:p>
                      <a:pPr marL="342900" lvl="0" indent="-342900">
                        <a:lnSpc>
                          <a:spcPct val="115000"/>
                        </a:lnSpc>
                        <a:spcAft>
                          <a:spcPts val="0"/>
                        </a:spcAft>
                        <a:buFont typeface="Symbol" panose="05050102010706020507" pitchFamily="18" charset="2"/>
                        <a:buChar char=""/>
                      </a:pPr>
                      <a:r>
                        <a:rPr lang="en-CA" sz="1200" dirty="0">
                          <a:effectLst/>
                        </a:rPr>
                        <a:t>Install programmable thermostats</a:t>
                      </a:r>
                    </a:p>
                    <a:p>
                      <a:pPr marL="342900" lvl="0" indent="-342900">
                        <a:lnSpc>
                          <a:spcPct val="115000"/>
                        </a:lnSpc>
                        <a:spcAft>
                          <a:spcPts val="0"/>
                        </a:spcAft>
                        <a:buFont typeface="Symbol" panose="05050102010706020507" pitchFamily="18" charset="2"/>
                        <a:buChar char=""/>
                      </a:pPr>
                      <a:r>
                        <a:rPr lang="en-CA" sz="1200" dirty="0">
                          <a:effectLst/>
                        </a:rPr>
                        <a:t>Install log book in mechanical room</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475" marR="66475" marT="0" marB="0"/>
                </a:tc>
                <a:extLst>
                  <a:ext uri="{0D108BD9-81ED-4DB2-BD59-A6C34878D82A}">
                    <a16:rowId xmlns:a16="http://schemas.microsoft.com/office/drawing/2014/main" val="662208114"/>
                  </a:ext>
                </a:extLst>
              </a:tr>
            </a:tbl>
          </a:graphicData>
        </a:graphic>
      </p:graphicFrame>
    </p:spTree>
    <p:extLst>
      <p:ext uri="{BB962C8B-B14F-4D97-AF65-F5344CB8AC3E}">
        <p14:creationId xmlns:p14="http://schemas.microsoft.com/office/powerpoint/2010/main" val="578326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07D4-5AE9-402D-BE8A-1781234B3C1C}"/>
              </a:ext>
            </a:extLst>
          </p:cNvPr>
          <p:cNvSpPr>
            <a:spLocks noGrp="1"/>
          </p:cNvSpPr>
          <p:nvPr>
            <p:ph type="title"/>
          </p:nvPr>
        </p:nvSpPr>
        <p:spPr/>
        <p:txBody>
          <a:bodyPr/>
          <a:lstStyle/>
          <a:p>
            <a:r>
              <a:rPr lang="en-CA" dirty="0"/>
              <a:t>Expected savings from heating project</a:t>
            </a:r>
          </a:p>
        </p:txBody>
      </p:sp>
      <p:graphicFrame>
        <p:nvGraphicFramePr>
          <p:cNvPr id="4" name="Content Placeholder 3">
            <a:extLst>
              <a:ext uri="{FF2B5EF4-FFF2-40B4-BE49-F238E27FC236}">
                <a16:creationId xmlns:a16="http://schemas.microsoft.com/office/drawing/2014/main" id="{C1858516-58A4-4F8E-8095-5DEA3EE54C3F}"/>
              </a:ext>
            </a:extLst>
          </p:cNvPr>
          <p:cNvGraphicFramePr>
            <a:graphicFrameLocks noGrp="1"/>
          </p:cNvGraphicFramePr>
          <p:nvPr>
            <p:ph idx="1"/>
            <p:extLst>
              <p:ext uri="{D42A27DB-BD31-4B8C-83A1-F6EECF244321}">
                <p14:modId xmlns:p14="http://schemas.microsoft.com/office/powerpoint/2010/main" val="629305124"/>
              </p:ext>
            </p:extLst>
          </p:nvPr>
        </p:nvGraphicFramePr>
        <p:xfrm>
          <a:off x="838200" y="2120900"/>
          <a:ext cx="10172700" cy="3568700"/>
        </p:xfrm>
        <a:graphic>
          <a:graphicData uri="http://schemas.openxmlformats.org/drawingml/2006/table">
            <a:tbl>
              <a:tblPr firstRow="1" firstCol="1" bandRow="1">
                <a:tableStyleId>{5C22544A-7EE6-4342-B048-85BDC9FD1C3A}</a:tableStyleId>
              </a:tblPr>
              <a:tblGrid>
                <a:gridCol w="2257662">
                  <a:extLst>
                    <a:ext uri="{9D8B030D-6E8A-4147-A177-3AD203B41FA5}">
                      <a16:colId xmlns:a16="http://schemas.microsoft.com/office/drawing/2014/main" val="3419121309"/>
                    </a:ext>
                  </a:extLst>
                </a:gridCol>
                <a:gridCol w="1282690">
                  <a:extLst>
                    <a:ext uri="{9D8B030D-6E8A-4147-A177-3AD203B41FA5}">
                      <a16:colId xmlns:a16="http://schemas.microsoft.com/office/drawing/2014/main" val="733087899"/>
                    </a:ext>
                  </a:extLst>
                </a:gridCol>
                <a:gridCol w="1142050">
                  <a:extLst>
                    <a:ext uri="{9D8B030D-6E8A-4147-A177-3AD203B41FA5}">
                      <a16:colId xmlns:a16="http://schemas.microsoft.com/office/drawing/2014/main" val="2083000729"/>
                    </a:ext>
                  </a:extLst>
                </a:gridCol>
                <a:gridCol w="1142050">
                  <a:extLst>
                    <a:ext uri="{9D8B030D-6E8A-4147-A177-3AD203B41FA5}">
                      <a16:colId xmlns:a16="http://schemas.microsoft.com/office/drawing/2014/main" val="686660487"/>
                    </a:ext>
                  </a:extLst>
                </a:gridCol>
                <a:gridCol w="1046878">
                  <a:extLst>
                    <a:ext uri="{9D8B030D-6E8A-4147-A177-3AD203B41FA5}">
                      <a16:colId xmlns:a16="http://schemas.microsoft.com/office/drawing/2014/main" val="2691985631"/>
                    </a:ext>
                  </a:extLst>
                </a:gridCol>
                <a:gridCol w="1332392">
                  <a:extLst>
                    <a:ext uri="{9D8B030D-6E8A-4147-A177-3AD203B41FA5}">
                      <a16:colId xmlns:a16="http://schemas.microsoft.com/office/drawing/2014/main" val="2995587275"/>
                    </a:ext>
                  </a:extLst>
                </a:gridCol>
                <a:gridCol w="1968978">
                  <a:extLst>
                    <a:ext uri="{9D8B030D-6E8A-4147-A177-3AD203B41FA5}">
                      <a16:colId xmlns:a16="http://schemas.microsoft.com/office/drawing/2014/main" val="109545229"/>
                    </a:ext>
                  </a:extLst>
                </a:gridCol>
              </a:tblGrid>
              <a:tr h="997580">
                <a:tc>
                  <a:txBody>
                    <a:bodyPr/>
                    <a:lstStyle/>
                    <a:p>
                      <a:pPr>
                        <a:lnSpc>
                          <a:spcPct val="107000"/>
                        </a:lnSpc>
                        <a:spcAft>
                          <a:spcPts val="0"/>
                        </a:spcAft>
                      </a:pPr>
                      <a:r>
                        <a:rPr lang="en-CA" sz="1600">
                          <a:effectLst/>
                        </a:rPr>
                        <a:t>Building name</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CA" sz="1600">
                          <a:effectLst/>
                        </a:rPr>
                        <a:t>Electricity</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a:effectLst/>
                        </a:rPr>
                        <a:t>Oil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a:effectLst/>
                        </a:rPr>
                        <a:t>Savings</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a:effectLst/>
                        </a:rPr>
                        <a:t>Cost</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a:effectLst/>
                        </a:rPr>
                        <a:t>Payback</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a:effectLst/>
                        </a:rPr>
                        <a:t>Reduction in GHG emissions</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41650155"/>
                  </a:ext>
                </a:extLst>
              </a:tr>
              <a:tr h="517809">
                <a:tc>
                  <a:txBody>
                    <a:bodyPr/>
                    <a:lstStyle/>
                    <a:p>
                      <a:pPr>
                        <a:lnSpc>
                          <a:spcPct val="107000"/>
                        </a:lnSpc>
                        <a:spcAft>
                          <a:spcPts val="0"/>
                        </a:spcAft>
                      </a:pPr>
                      <a:r>
                        <a:rPr lang="fr-CA" sz="1600">
                          <a:effectLst/>
                        </a:rPr>
                        <a:t>Arena</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 </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8,900 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$14,800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$6,500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600">
                          <a:effectLst/>
                        </a:rPr>
                        <a:t>0.4 years</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600">
                          <a:effectLst/>
                        </a:rPr>
                        <a:t>23.9</a:t>
                      </a:r>
                      <a:r>
                        <a:rPr lang="en-US" sz="1600">
                          <a:effectLst/>
                        </a:rPr>
                        <a:t> tC02e</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35387098"/>
                  </a:ext>
                </a:extLst>
              </a:tr>
              <a:tr h="499885">
                <a:tc>
                  <a:txBody>
                    <a:bodyPr/>
                    <a:lstStyle/>
                    <a:p>
                      <a:pPr>
                        <a:lnSpc>
                          <a:spcPct val="107000"/>
                        </a:lnSpc>
                        <a:spcAft>
                          <a:spcPts val="0"/>
                        </a:spcAft>
                      </a:pPr>
                      <a:r>
                        <a:rPr lang="fr-CA" sz="1600">
                          <a:effectLst/>
                        </a:rPr>
                        <a:t>Fire Hall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2,200 kWh</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3,400 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$7,500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$37,000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fr-CA" sz="1600">
                          <a:effectLst/>
                        </a:rPr>
                        <a:t>5.0 years</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fr-CA" sz="1600">
                          <a:effectLst/>
                        </a:rPr>
                        <a:t>10.7 </a:t>
                      </a:r>
                      <a:r>
                        <a:rPr lang="en-US" sz="1600">
                          <a:effectLst/>
                        </a:rPr>
                        <a:t>tC02e</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7874615"/>
                  </a:ext>
                </a:extLst>
              </a:tr>
              <a:tr h="535732">
                <a:tc>
                  <a:txBody>
                    <a:bodyPr/>
                    <a:lstStyle/>
                    <a:p>
                      <a:pPr>
                        <a:lnSpc>
                          <a:spcPct val="107000"/>
                        </a:lnSpc>
                        <a:spcAft>
                          <a:spcPts val="0"/>
                        </a:spcAft>
                      </a:pPr>
                      <a:r>
                        <a:rPr lang="fr-CA" sz="1600">
                          <a:effectLst/>
                        </a:rPr>
                        <a:t>Youth Center/Pool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 </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4,000 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$6,600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fr-CA" sz="1600">
                          <a:effectLst/>
                        </a:rPr>
                        <a:t>$18,000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2.7 years</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10.8 tC02e</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0334910"/>
                  </a:ext>
                </a:extLst>
              </a:tr>
              <a:tr h="499885">
                <a:tc>
                  <a:txBody>
                    <a:bodyPr/>
                    <a:lstStyle/>
                    <a:p>
                      <a:pPr>
                        <a:lnSpc>
                          <a:spcPct val="107000"/>
                        </a:lnSpc>
                        <a:spcAft>
                          <a:spcPts val="0"/>
                        </a:spcAft>
                      </a:pPr>
                      <a:r>
                        <a:rPr lang="en-US" sz="1600">
                          <a:effectLst/>
                        </a:rPr>
                        <a:t>Curling Rink</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 </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4,400 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$7,300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$20,000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2.7 years</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11.8 tC02e</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6040187"/>
                  </a:ext>
                </a:extLst>
              </a:tr>
              <a:tr h="517809">
                <a:tc>
                  <a:txBody>
                    <a:bodyPr/>
                    <a:lstStyle/>
                    <a:p>
                      <a:pPr>
                        <a:lnSpc>
                          <a:spcPct val="107000"/>
                        </a:lnSpc>
                        <a:spcAft>
                          <a:spcPts val="0"/>
                        </a:spcAft>
                      </a:pPr>
                      <a:r>
                        <a:rPr lang="en-US" sz="1600">
                          <a:effectLst/>
                        </a:rPr>
                        <a:t>Total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2,200 kWh</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20,700 L</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$36,000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n-US" sz="1600">
                          <a:effectLst/>
                        </a:rPr>
                        <a:t>$81,500</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2.3 years</a:t>
                      </a:r>
                      <a:endParaRPr lang="en-C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a:effectLst/>
                        </a:rPr>
                        <a:t>57.2 tC02e</a:t>
                      </a:r>
                      <a:endParaRPr lang="en-C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9441099"/>
                  </a:ext>
                </a:extLst>
              </a:tr>
            </a:tbl>
          </a:graphicData>
        </a:graphic>
      </p:graphicFrame>
    </p:spTree>
    <p:extLst>
      <p:ext uri="{BB962C8B-B14F-4D97-AF65-F5344CB8AC3E}">
        <p14:creationId xmlns:p14="http://schemas.microsoft.com/office/powerpoint/2010/main" val="2698199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2838087"/>
            <a:ext cx="4124325" cy="309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8600"/>
            <a:ext cx="3657600" cy="274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303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331C-4D13-498D-BE79-57DB7A541E45}"/>
              </a:ext>
            </a:extLst>
          </p:cNvPr>
          <p:cNvSpPr>
            <a:spLocks noGrp="1"/>
          </p:cNvSpPr>
          <p:nvPr>
            <p:ph type="title"/>
          </p:nvPr>
        </p:nvSpPr>
        <p:spPr/>
        <p:txBody>
          <a:bodyPr/>
          <a:lstStyle/>
          <a:p>
            <a:r>
              <a:rPr lang="en-CA" dirty="0"/>
              <a:t> Aklavik Curling Rink converted all lights to LED inside and outside upgraded HVAC 2017</a:t>
            </a:r>
          </a:p>
        </p:txBody>
      </p:sp>
      <p:pic>
        <p:nvPicPr>
          <p:cNvPr id="8" name="Content Placeholder 7">
            <a:extLst>
              <a:ext uri="{FF2B5EF4-FFF2-40B4-BE49-F238E27FC236}">
                <a16:creationId xmlns:a16="http://schemas.microsoft.com/office/drawing/2014/main" id="{54744C5B-FD18-4F47-8958-81612B84EF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598292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65CA-9A69-430B-8A70-C3172B737F60}"/>
              </a:ext>
            </a:extLst>
          </p:cNvPr>
          <p:cNvSpPr>
            <a:spLocks noGrp="1"/>
          </p:cNvSpPr>
          <p:nvPr>
            <p:ph type="title"/>
          </p:nvPr>
        </p:nvSpPr>
        <p:spPr/>
        <p:txBody>
          <a:bodyPr/>
          <a:lstStyle/>
          <a:p>
            <a:r>
              <a:rPr lang="en-CA" dirty="0"/>
              <a:t>        Water Plant Light conversion 2017</a:t>
            </a:r>
          </a:p>
        </p:txBody>
      </p:sp>
      <p:pic>
        <p:nvPicPr>
          <p:cNvPr id="5" name="Content Placeholder 4">
            <a:extLst>
              <a:ext uri="{FF2B5EF4-FFF2-40B4-BE49-F238E27FC236}">
                <a16:creationId xmlns:a16="http://schemas.microsoft.com/office/drawing/2014/main" id="{09DDC17A-8BEB-430D-AAFE-A51A4DC3E7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716177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2782-C8C6-49E3-A7CD-090316961935}"/>
              </a:ext>
            </a:extLst>
          </p:cNvPr>
          <p:cNvSpPr>
            <a:spLocks noGrp="1"/>
          </p:cNvSpPr>
          <p:nvPr>
            <p:ph type="title"/>
          </p:nvPr>
        </p:nvSpPr>
        <p:spPr/>
        <p:txBody>
          <a:bodyPr/>
          <a:lstStyle/>
          <a:p>
            <a:r>
              <a:rPr lang="en-CA" dirty="0"/>
              <a:t>Charles and Anne Lindbergh land in Aklavik, August 5 1931</a:t>
            </a:r>
          </a:p>
        </p:txBody>
      </p:sp>
      <p:pic>
        <p:nvPicPr>
          <p:cNvPr id="8" name="Content Placeholder 7">
            <a:extLst>
              <a:ext uri="{FF2B5EF4-FFF2-40B4-BE49-F238E27FC236}">
                <a16:creationId xmlns:a16="http://schemas.microsoft.com/office/drawing/2014/main" id="{C4CA5FF0-C1DB-4254-9D42-5A055AE222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4050" y="1825625"/>
            <a:ext cx="5623899" cy="4351338"/>
          </a:xfrm>
        </p:spPr>
      </p:pic>
    </p:spTree>
    <p:extLst>
      <p:ext uri="{BB962C8B-B14F-4D97-AF65-F5344CB8AC3E}">
        <p14:creationId xmlns:p14="http://schemas.microsoft.com/office/powerpoint/2010/main" val="822559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B12C-DCC4-4751-AC52-4D696F1E2A88}"/>
              </a:ext>
            </a:extLst>
          </p:cNvPr>
          <p:cNvSpPr>
            <a:spLocks noGrp="1"/>
          </p:cNvSpPr>
          <p:nvPr>
            <p:ph type="title"/>
          </p:nvPr>
        </p:nvSpPr>
        <p:spPr/>
        <p:txBody>
          <a:bodyPr/>
          <a:lstStyle/>
          <a:p>
            <a:r>
              <a:rPr lang="en-CA" dirty="0"/>
              <a:t> Public Works Garage Light Conversion 2017</a:t>
            </a:r>
          </a:p>
        </p:txBody>
      </p:sp>
      <p:pic>
        <p:nvPicPr>
          <p:cNvPr id="5" name="Content Placeholder 4">
            <a:extLst>
              <a:ext uri="{FF2B5EF4-FFF2-40B4-BE49-F238E27FC236}">
                <a16:creationId xmlns:a16="http://schemas.microsoft.com/office/drawing/2014/main" id="{6A4B95ED-46B9-4171-AEC7-684338D7BA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786654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3283-6C9F-4554-8382-57F3BB1907D0}"/>
              </a:ext>
            </a:extLst>
          </p:cNvPr>
          <p:cNvSpPr>
            <a:spLocks noGrp="1"/>
          </p:cNvSpPr>
          <p:nvPr>
            <p:ph type="title"/>
          </p:nvPr>
        </p:nvSpPr>
        <p:spPr/>
        <p:txBody>
          <a:bodyPr/>
          <a:lstStyle/>
          <a:p>
            <a:r>
              <a:rPr lang="en-CA" dirty="0"/>
              <a:t>Updated and Council Approved Strategies of  Community Energy Plan 2017</a:t>
            </a:r>
          </a:p>
        </p:txBody>
      </p:sp>
      <p:pic>
        <p:nvPicPr>
          <p:cNvPr id="4" name="Picture 2">
            <a:extLst>
              <a:ext uri="{FF2B5EF4-FFF2-40B4-BE49-F238E27FC236}">
                <a16:creationId xmlns:a16="http://schemas.microsoft.com/office/drawing/2014/main" id="{1DAFE879-AB77-4113-95F6-BB75C7D855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98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959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33400"/>
            <a:ext cx="6781800" cy="308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J:\Introduction to Heating with Wood Pellets Presentation\Photos\Wood Pelle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1" y="3429001"/>
            <a:ext cx="2554957" cy="25549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ood c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040" y="3617245"/>
            <a:ext cx="5105400" cy="243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01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9D49-32E2-442F-AE81-A9CF259D1BDA}"/>
              </a:ext>
            </a:extLst>
          </p:cNvPr>
          <p:cNvSpPr>
            <a:spLocks noGrp="1"/>
          </p:cNvSpPr>
          <p:nvPr>
            <p:ph type="title"/>
          </p:nvPr>
        </p:nvSpPr>
        <p:spPr/>
        <p:txBody>
          <a:bodyPr>
            <a:normAutofit/>
          </a:bodyPr>
          <a:lstStyle/>
          <a:p>
            <a:r>
              <a:rPr lang="en-CA" sz="2400" b="1" dirty="0"/>
              <a:t>Bio-Mass Heating system applied for funding under the NR Canada </a:t>
            </a:r>
            <a:r>
              <a:rPr lang="en-US" sz="2400" b="1" dirty="0"/>
              <a:t>Clean Energy for Rural and Remote Communities May 2018</a:t>
            </a:r>
            <a:endParaRPr lang="en-CA" sz="2400" b="1" dirty="0"/>
          </a:p>
        </p:txBody>
      </p:sp>
      <p:pic>
        <p:nvPicPr>
          <p:cNvPr id="4" name="Content Placeholder 3">
            <a:extLst>
              <a:ext uri="{FF2B5EF4-FFF2-40B4-BE49-F238E27FC236}">
                <a16:creationId xmlns:a16="http://schemas.microsoft.com/office/drawing/2014/main" id="{C9BDD3CB-7341-4F45-B060-5B14D9256586}"/>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12777" r="3495" b="3495"/>
          <a:stretch/>
        </p:blipFill>
        <p:spPr bwMode="auto">
          <a:xfrm>
            <a:off x="3812900" y="1825625"/>
            <a:ext cx="4566200" cy="43513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6068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5075-9C81-4996-9BA8-F0857363A581}"/>
              </a:ext>
            </a:extLst>
          </p:cNvPr>
          <p:cNvSpPr>
            <a:spLocks noGrp="1"/>
          </p:cNvSpPr>
          <p:nvPr>
            <p:ph type="title"/>
          </p:nvPr>
        </p:nvSpPr>
        <p:spPr/>
        <p:txBody>
          <a:bodyPr>
            <a:normAutofit/>
          </a:bodyPr>
          <a:lstStyle/>
          <a:p>
            <a:r>
              <a:rPr lang="en-CA" sz="3200" dirty="0"/>
              <a:t>Currently in the Second Phase of the Process October, 2018</a:t>
            </a:r>
          </a:p>
        </p:txBody>
      </p:sp>
      <p:sp>
        <p:nvSpPr>
          <p:cNvPr id="3" name="Content Placeholder 2">
            <a:extLst>
              <a:ext uri="{FF2B5EF4-FFF2-40B4-BE49-F238E27FC236}">
                <a16:creationId xmlns:a16="http://schemas.microsoft.com/office/drawing/2014/main" id="{87249120-E2B5-47E7-90BA-E1FF1F15CC42}"/>
              </a:ext>
            </a:extLst>
          </p:cNvPr>
          <p:cNvSpPr>
            <a:spLocks noGrp="1"/>
          </p:cNvSpPr>
          <p:nvPr>
            <p:ph idx="1"/>
          </p:nvPr>
        </p:nvSpPr>
        <p:spPr/>
        <p:txBody>
          <a:bodyPr/>
          <a:lstStyle/>
          <a:p>
            <a:r>
              <a:rPr lang="en-CA" b="1" cap="all" dirty="0"/>
              <a:t>Clean energy for rural and remote communities (CERRC)</a:t>
            </a:r>
            <a:endParaRPr lang="en-CA" dirty="0"/>
          </a:p>
          <a:p>
            <a:r>
              <a:rPr lang="en-CA" b="1" cap="all" dirty="0"/>
              <a:t>BIOHEAT program stream</a:t>
            </a:r>
            <a:endParaRPr lang="en-CA" dirty="0"/>
          </a:p>
          <a:p>
            <a:r>
              <a:rPr lang="en-CA" dirty="0"/>
              <a:t> </a:t>
            </a:r>
          </a:p>
          <a:p>
            <a:r>
              <a:rPr lang="en-CA" cap="all" dirty="0"/>
              <a:t>RISK ASSESSMENT QUESTIONNAIRE</a:t>
            </a:r>
            <a:endParaRPr lang="en-CA" dirty="0"/>
          </a:p>
          <a:p>
            <a:r>
              <a:rPr lang="en-CA" cap="all" dirty="0"/>
              <a:t>To Be Completed by applicant</a:t>
            </a:r>
            <a:endParaRPr lang="en-CA" dirty="0"/>
          </a:p>
          <a:p>
            <a:endParaRPr lang="en-CA" dirty="0"/>
          </a:p>
        </p:txBody>
      </p:sp>
    </p:spTree>
    <p:extLst>
      <p:ext uri="{BB962C8B-B14F-4D97-AF65-F5344CB8AC3E}">
        <p14:creationId xmlns:p14="http://schemas.microsoft.com/office/powerpoint/2010/main" val="3102366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092E-A594-4163-A942-D548080B9624}"/>
              </a:ext>
            </a:extLst>
          </p:cNvPr>
          <p:cNvSpPr>
            <a:spLocks noGrp="1"/>
          </p:cNvSpPr>
          <p:nvPr>
            <p:ph type="title"/>
          </p:nvPr>
        </p:nvSpPr>
        <p:spPr/>
        <p:txBody>
          <a:bodyPr/>
          <a:lstStyle/>
          <a:p>
            <a:r>
              <a:rPr lang="en-CA" dirty="0"/>
              <a:t>Reusing Tires for Erosion Control used 22 commercial tires bolted together in 3 rows </a:t>
            </a:r>
          </a:p>
        </p:txBody>
      </p:sp>
      <p:pic>
        <p:nvPicPr>
          <p:cNvPr id="5" name="Content Placeholder 4">
            <a:extLst>
              <a:ext uri="{FF2B5EF4-FFF2-40B4-BE49-F238E27FC236}">
                <a16:creationId xmlns:a16="http://schemas.microsoft.com/office/drawing/2014/main" id="{A196D64D-BCA1-4B20-A71B-001AE29E9E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390429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AC72-4CAA-4F8B-B959-9CC94802CE0D}"/>
              </a:ext>
            </a:extLst>
          </p:cNvPr>
          <p:cNvSpPr>
            <a:spLocks noGrp="1"/>
          </p:cNvSpPr>
          <p:nvPr>
            <p:ph type="title"/>
          </p:nvPr>
        </p:nvSpPr>
        <p:spPr/>
        <p:txBody>
          <a:bodyPr/>
          <a:lstStyle/>
          <a:p>
            <a:r>
              <a:rPr lang="en-CA" dirty="0"/>
              <a:t> 		</a:t>
            </a:r>
            <a:r>
              <a:rPr lang="en-CA" dirty="0" err="1"/>
              <a:t>Aklavik’s</a:t>
            </a:r>
            <a:r>
              <a:rPr lang="en-CA" dirty="0"/>
              <a:t> own Olympians,                  	 	   Kevin </a:t>
            </a:r>
            <a:r>
              <a:rPr lang="en-CA" dirty="0" err="1"/>
              <a:t>Koe</a:t>
            </a:r>
            <a:r>
              <a:rPr lang="en-CA" dirty="0"/>
              <a:t>, Sharon and Shirley Firth</a:t>
            </a:r>
          </a:p>
        </p:txBody>
      </p:sp>
      <p:pic>
        <p:nvPicPr>
          <p:cNvPr id="1026" name="Picture 2" descr="Image result for Photos of Olympians from Aklavik">
            <a:extLst>
              <a:ext uri="{FF2B5EF4-FFF2-40B4-BE49-F238E27FC236}">
                <a16:creationId xmlns:a16="http://schemas.microsoft.com/office/drawing/2014/main" id="{180844C6-EC85-4EE3-B0CA-D833A6B578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9100" y="2717800"/>
            <a:ext cx="3811587" cy="2908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evin koe olympics">
            <a:extLst>
              <a:ext uri="{FF2B5EF4-FFF2-40B4-BE49-F238E27FC236}">
                <a16:creationId xmlns:a16="http://schemas.microsoft.com/office/drawing/2014/main" id="{341D3AD6-0FE9-4669-9708-06F82004D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2717800"/>
            <a:ext cx="3532187" cy="302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BC74-89CA-4941-92E6-00AE9CB71892}"/>
              </a:ext>
            </a:extLst>
          </p:cNvPr>
          <p:cNvSpPr>
            <a:spLocks noGrp="1"/>
          </p:cNvSpPr>
          <p:nvPr>
            <p:ph type="title"/>
          </p:nvPr>
        </p:nvSpPr>
        <p:spPr/>
        <p:txBody>
          <a:bodyPr/>
          <a:lstStyle/>
          <a:p>
            <a:r>
              <a:rPr lang="en-CA" dirty="0"/>
              <a:t>				Thank you </a:t>
            </a:r>
          </a:p>
        </p:txBody>
      </p:sp>
      <p:sp>
        <p:nvSpPr>
          <p:cNvPr id="3" name="Content Placeholder 2">
            <a:extLst>
              <a:ext uri="{FF2B5EF4-FFF2-40B4-BE49-F238E27FC236}">
                <a16:creationId xmlns:a16="http://schemas.microsoft.com/office/drawing/2014/main" id="{A3B14FD6-2A96-47E7-947F-7971AFD5C384}"/>
              </a:ext>
            </a:extLst>
          </p:cNvPr>
          <p:cNvSpPr>
            <a:spLocks noGrp="1"/>
          </p:cNvSpPr>
          <p:nvPr>
            <p:ph idx="1"/>
          </p:nvPr>
        </p:nvSpPr>
        <p:spPr/>
        <p:txBody>
          <a:bodyPr>
            <a:normAutofit fontScale="55000" lnSpcReduction="20000"/>
          </a:bodyPr>
          <a:lstStyle/>
          <a:p>
            <a:r>
              <a:rPr lang="en-US" dirty="0"/>
              <a:t>INUVIK, N.W.T. (Dec 27, 2007) </a:t>
            </a:r>
          </a:p>
          <a:p>
            <a:r>
              <a:rPr lang="en-US" dirty="0"/>
              <a:t>Charlie Furlong knows the lands and waters of the Mackenzie Delta like a childhood chum, but now his old friend is acting strange.</a:t>
            </a:r>
          </a:p>
          <a:p>
            <a:r>
              <a:rPr lang="en-US" dirty="0"/>
              <a:t>"The Gwich'in, you know, we're used to adapting, so that's what it is now," says Furlong, chief of the Aklavik Gwich'in First Nation, tucked high up in the top left shelf of the continent.</a:t>
            </a:r>
          </a:p>
          <a:p>
            <a:r>
              <a:rPr lang="en-US" dirty="0"/>
              <a:t>Viewed from the south, Arctic climate change can seem a confusing ecological and geopolitical tangle, accompanied by a media montage of stranded polar bears and melting sea ice, along with political debate that gives a whole new meaning to the phrase "gas-emitting."</a:t>
            </a:r>
          </a:p>
          <a:p>
            <a:r>
              <a:rPr lang="en-US" dirty="0"/>
              <a:t>But from the stance of one man on the land he loves, it's not so complex.</a:t>
            </a:r>
          </a:p>
          <a:p>
            <a:r>
              <a:rPr lang="en-US" dirty="0"/>
              <a:t>"It's a lot warmer," Furlong says. "Winters are not as long as they used to be.</a:t>
            </a:r>
          </a:p>
          <a:p>
            <a:r>
              <a:rPr lang="en-US" dirty="0"/>
              <a:t>"(The river's) high in the spring and the cycle of animals is not the way it used to be. They're seeing strange birds that never used to come this far. A couple years ago, they saw a blue heron.</a:t>
            </a:r>
          </a:p>
          <a:p>
            <a:r>
              <a:rPr lang="en-US" dirty="0"/>
              <a:t>"In Aklavik, where I come from, they've seen seals in the area. They had a whale this summer, and in fall they had polar bear come up into the area. Animals are migrating further than they normally should in search of food."</a:t>
            </a:r>
          </a:p>
          <a:p>
            <a:r>
              <a:rPr lang="en-US" dirty="0"/>
              <a:t>Furlong shrugs. "Elders always say that's God's way of testing us."</a:t>
            </a:r>
          </a:p>
          <a:p>
            <a:r>
              <a:rPr lang="en-US" dirty="0"/>
              <a:t>If so, Furlong's people are being tested harder than almost anyone on earth. His corner of the world is a global hot spot for climate change, where consequences are expected to hit first and hardest.</a:t>
            </a:r>
          </a:p>
          <a:p>
            <a:endParaRPr lang="en-CA" dirty="0"/>
          </a:p>
        </p:txBody>
      </p:sp>
    </p:spTree>
    <p:extLst>
      <p:ext uri="{BB962C8B-B14F-4D97-AF65-F5344CB8AC3E}">
        <p14:creationId xmlns:p14="http://schemas.microsoft.com/office/powerpoint/2010/main" val="4090548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544E-4D87-4ADE-85D8-06CAB6192BD0}"/>
              </a:ext>
            </a:extLst>
          </p:cNvPr>
          <p:cNvSpPr>
            <a:spLocks noGrp="1"/>
          </p:cNvSpPr>
          <p:nvPr>
            <p:ph type="title"/>
          </p:nvPr>
        </p:nvSpPr>
        <p:spPr/>
        <p:txBody>
          <a:bodyPr>
            <a:normAutofit/>
          </a:bodyPr>
          <a:lstStyle/>
          <a:p>
            <a:r>
              <a:rPr lang="en-CA" sz="2400" b="1" dirty="0"/>
              <a:t>Rainstorms and highwater levels on Mackenzie and Peel rivers pushed cabin away</a:t>
            </a:r>
            <a:br>
              <a:rPr lang="en-CA" sz="2400" dirty="0"/>
            </a:br>
            <a:r>
              <a:rPr lang="en-CA" sz="2400" dirty="0"/>
              <a:t>CBC News · Posted: Jul 18, 2012 4:37 PM CT | Last Updated: July 19, 2012</a:t>
            </a:r>
            <a:br>
              <a:rPr lang="en-CA" sz="2400" dirty="0"/>
            </a:br>
            <a:endParaRPr lang="en-CA" sz="2400" dirty="0"/>
          </a:p>
        </p:txBody>
      </p:sp>
      <p:pic>
        <p:nvPicPr>
          <p:cNvPr id="4" name="Content Placeholder 3" descr="https://i.cbc.ca/1.1608561.1379063803!/httpImage/image.jpg_gen/derivatives/16x9_780/li-cabin-float.jpg">
            <a:extLst>
              <a:ext uri="{FF2B5EF4-FFF2-40B4-BE49-F238E27FC236}">
                <a16:creationId xmlns:a16="http://schemas.microsoft.com/office/drawing/2014/main" id="{C625FFFF-F0E5-4F05-B7AA-BE0698791B0A}"/>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1250" y="1910556"/>
            <a:ext cx="7429500" cy="4181475"/>
          </a:xfrm>
          <a:prstGeom prst="rect">
            <a:avLst/>
          </a:prstGeom>
          <a:noFill/>
          <a:ln>
            <a:noFill/>
          </a:ln>
        </p:spPr>
      </p:pic>
    </p:spTree>
    <p:extLst>
      <p:ext uri="{BB962C8B-B14F-4D97-AF65-F5344CB8AC3E}">
        <p14:creationId xmlns:p14="http://schemas.microsoft.com/office/powerpoint/2010/main" val="541749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152F-CA7D-4F12-AE61-3FCACF50DD65}"/>
              </a:ext>
            </a:extLst>
          </p:cNvPr>
          <p:cNvSpPr>
            <a:spLocks noGrp="1"/>
          </p:cNvSpPr>
          <p:nvPr>
            <p:ph type="title"/>
          </p:nvPr>
        </p:nvSpPr>
        <p:spPr/>
        <p:txBody>
          <a:bodyPr/>
          <a:lstStyle/>
          <a:p>
            <a:r>
              <a:rPr lang="en-CA" dirty="0"/>
              <a:t>                            Aklavik today</a:t>
            </a:r>
          </a:p>
        </p:txBody>
      </p:sp>
      <p:pic>
        <p:nvPicPr>
          <p:cNvPr id="5" name="Content Placeholder 4">
            <a:extLst>
              <a:ext uri="{FF2B5EF4-FFF2-40B4-BE49-F238E27FC236}">
                <a16:creationId xmlns:a16="http://schemas.microsoft.com/office/drawing/2014/main" id="{DA50E761-F148-4364-A887-C0C8A9C534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696895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2">
            <a:extLst>
              <a:ext uri="{28A0092B-C50C-407E-A947-70E740481C1C}">
                <a14:useLocalDpi xmlns:a14="http://schemas.microsoft.com/office/drawing/2010/main" val="0"/>
              </a:ext>
            </a:extLst>
          </a:blip>
          <a:srcRect l="1082" t="2391"/>
          <a:stretch>
            <a:fillRect/>
          </a:stretch>
        </p:blipFill>
        <p:spPr bwMode="auto">
          <a:xfrm>
            <a:off x="1888558" y="609601"/>
            <a:ext cx="8748963"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39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BBF9-0185-439A-B5DE-9A27B37BFE45}"/>
              </a:ext>
            </a:extLst>
          </p:cNvPr>
          <p:cNvSpPr>
            <a:spLocks noGrp="1"/>
          </p:cNvSpPr>
          <p:nvPr>
            <p:ph type="title"/>
          </p:nvPr>
        </p:nvSpPr>
        <p:spPr/>
        <p:txBody>
          <a:bodyPr/>
          <a:lstStyle/>
          <a:p>
            <a:r>
              <a:rPr lang="en-CA" dirty="0"/>
              <a:t>SAO Staff House with 3Kw Solar installed 2015</a:t>
            </a:r>
          </a:p>
        </p:txBody>
      </p:sp>
      <p:pic>
        <p:nvPicPr>
          <p:cNvPr id="5" name="Content Placeholder 4">
            <a:extLst>
              <a:ext uri="{FF2B5EF4-FFF2-40B4-BE49-F238E27FC236}">
                <a16:creationId xmlns:a16="http://schemas.microsoft.com/office/drawing/2014/main" id="{81B1E01B-1FA1-47D8-8E92-482E9D10F8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686505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DDFCF-0315-4C26-A25E-DB1F0BE63766}"/>
              </a:ext>
            </a:extLst>
          </p:cNvPr>
          <p:cNvSpPr>
            <a:spLocks noGrp="1"/>
          </p:cNvSpPr>
          <p:nvPr>
            <p:ph type="title"/>
          </p:nvPr>
        </p:nvSpPr>
        <p:spPr/>
        <p:txBody>
          <a:bodyPr/>
          <a:lstStyle/>
          <a:p>
            <a:r>
              <a:rPr lang="en-CA" dirty="0"/>
              <a:t>		Solar Panels on Staff House</a:t>
            </a:r>
          </a:p>
        </p:txBody>
      </p:sp>
      <p:pic>
        <p:nvPicPr>
          <p:cNvPr id="4" name="Picture 2">
            <a:extLst>
              <a:ext uri="{FF2B5EF4-FFF2-40B4-BE49-F238E27FC236}">
                <a16:creationId xmlns:a16="http://schemas.microsoft.com/office/drawing/2014/main" id="{E90B4F9F-ABC8-418F-9BA3-7E2D1E740B1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6700" y="1825625"/>
            <a:ext cx="8839200"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74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723A-FE06-49FA-8253-D60868931E8F}"/>
              </a:ext>
            </a:extLst>
          </p:cNvPr>
          <p:cNvSpPr>
            <a:spLocks noGrp="1"/>
          </p:cNvSpPr>
          <p:nvPr>
            <p:ph type="title"/>
          </p:nvPr>
        </p:nvSpPr>
        <p:spPr/>
        <p:txBody>
          <a:bodyPr/>
          <a:lstStyle/>
          <a:p>
            <a:r>
              <a:rPr lang="en-CA" dirty="0"/>
              <a:t>Converted High Pressure Lights to LED 2015</a:t>
            </a:r>
          </a:p>
        </p:txBody>
      </p:sp>
      <p:pic>
        <p:nvPicPr>
          <p:cNvPr id="5" name="Content Placeholder 4">
            <a:extLst>
              <a:ext uri="{FF2B5EF4-FFF2-40B4-BE49-F238E27FC236}">
                <a16:creationId xmlns:a16="http://schemas.microsoft.com/office/drawing/2014/main" id="{9C5814E5-A4C7-4CD6-AE4B-16EDAE16B8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243573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1088</Words>
  <Application>Microsoft Office PowerPoint</Application>
  <PresentationFormat>Widescreen</PresentationFormat>
  <Paragraphs>221</Paragraphs>
  <Slides>37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Symbol</vt:lpstr>
      <vt:lpstr>Times New Roman</vt:lpstr>
      <vt:lpstr>Wingdings</vt:lpstr>
      <vt:lpstr>Office Theme</vt:lpstr>
      <vt:lpstr>Aklavik </vt:lpstr>
      <vt:lpstr>                     Aklavik Breakup 2006</vt:lpstr>
      <vt:lpstr>Charles and Anne Lindbergh land in Aklavik, August 5 1931</vt:lpstr>
      <vt:lpstr>Rainstorms and highwater levels on Mackenzie and Peel rivers pushed cabin away CBC News · Posted: Jul 18, 2012 4:37 PM CT | Last Updated: July 19, 2012 </vt:lpstr>
      <vt:lpstr>                            Aklavik today</vt:lpstr>
      <vt:lpstr>PowerPoint Presentation</vt:lpstr>
      <vt:lpstr>SAO Staff House with 3Kw Solar installed 2015</vt:lpstr>
      <vt:lpstr>  Solar Panels on Staff House</vt:lpstr>
      <vt:lpstr>Converted High Pressure Lights to LED 2015</vt:lpstr>
      <vt:lpstr>Aklavik Peel River Garden Society 2016</vt:lpstr>
      <vt:lpstr>            Recreation Center 15Kw install 2016</vt:lpstr>
      <vt:lpstr>          Installing Recreation Solar Panels 2016</vt:lpstr>
      <vt:lpstr> Solar Panels on Recreation Complex</vt:lpstr>
      <vt:lpstr>NTPC’s 55Kw Solar System installed 2016 operational January 2018</vt:lpstr>
      <vt:lpstr>Partnership begins AEA, NRCanada and the              Hamlet of Aklavik </vt:lpstr>
      <vt:lpstr>     Introductory Workshop In Yellowknife                  January 2017</vt:lpstr>
      <vt:lpstr>Single Mothers workshop insulating your home and energy saving tips 2017</vt:lpstr>
      <vt:lpstr>PowerPoint Presentation</vt:lpstr>
      <vt:lpstr> Youth Center/Swimming Pool converted all lighting to LED and upgraded HVAC 2017</vt:lpstr>
      <vt:lpstr>Lighting and Censor Upgrades</vt:lpstr>
      <vt:lpstr>Sittichinli Recreational Complex converted all lighting to LED and upgraded HVAC 2017</vt:lpstr>
      <vt:lpstr>     Sittichinli Community Hall Side with LED                                upgrade 2017</vt:lpstr>
      <vt:lpstr>New Fitness Center Built 2017 attached to Complex</vt:lpstr>
      <vt:lpstr>   Firehall HVAC upgrade and light conversion                                 2017</vt:lpstr>
      <vt:lpstr>Work Identified during HVAC scoping visit and approved by Council</vt:lpstr>
      <vt:lpstr>Expected savings from heating project</vt:lpstr>
      <vt:lpstr>PowerPoint Presentation</vt:lpstr>
      <vt:lpstr> Aklavik Curling Rink converted all lights to LED inside and outside upgraded HVAC 2017</vt:lpstr>
      <vt:lpstr>        Water Plant Light conversion 2017</vt:lpstr>
      <vt:lpstr> Public Works Garage Light Conversion 2017</vt:lpstr>
      <vt:lpstr>Updated and Council Approved Strategies of  Community Energy Plan 2017</vt:lpstr>
      <vt:lpstr>PowerPoint Presentation</vt:lpstr>
      <vt:lpstr>Bio-Mass Heating system applied for funding under the NR Canada Clean Energy for Rural and Remote Communities May 2018</vt:lpstr>
      <vt:lpstr>Currently in the Second Phase of the Process October, 2018</vt:lpstr>
      <vt:lpstr>Reusing Tires for Erosion Control used 22 commercial tires bolted together in 3 rows </vt:lpstr>
      <vt:lpstr>   Aklavik’s own Olympians,                        Kevin Koe, Sharon and Shirley Firth</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Aklavik</dc:title>
  <dc:creator>Fred Behrens</dc:creator>
  <cp:lastModifiedBy>Fred Behrens</cp:lastModifiedBy>
  <cp:revision>23</cp:revision>
  <dcterms:created xsi:type="dcterms:W3CDTF">2018-10-24T17:30:31Z</dcterms:created>
  <dcterms:modified xsi:type="dcterms:W3CDTF">2018-10-25T20:32:10Z</dcterms:modified>
</cp:coreProperties>
</file>